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335" r:id="rId2"/>
    <p:sldId id="2379" r:id="rId3"/>
    <p:sldId id="2546" r:id="rId4"/>
    <p:sldId id="2588" r:id="rId5"/>
    <p:sldId id="2343" r:id="rId6"/>
    <p:sldId id="740" r:id="rId7"/>
    <p:sldId id="2374" r:id="rId8"/>
    <p:sldId id="2569" r:id="rId9"/>
    <p:sldId id="2571" r:id="rId10"/>
    <p:sldId id="2382" r:id="rId11"/>
    <p:sldId id="2591" r:id="rId12"/>
    <p:sldId id="2592" r:id="rId13"/>
    <p:sldId id="2384" r:id="rId14"/>
    <p:sldId id="2354" r:id="rId15"/>
    <p:sldId id="394" r:id="rId16"/>
    <p:sldId id="2357" r:id="rId17"/>
    <p:sldId id="2359" r:id="rId18"/>
    <p:sldId id="2360" r:id="rId19"/>
    <p:sldId id="2386" r:id="rId20"/>
    <p:sldId id="2387" r:id="rId21"/>
    <p:sldId id="2388" r:id="rId22"/>
    <p:sldId id="2389" r:id="rId23"/>
    <p:sldId id="2390" r:id="rId24"/>
    <p:sldId id="2574" r:id="rId25"/>
    <p:sldId id="2392" r:id="rId26"/>
    <p:sldId id="2393" r:id="rId27"/>
    <p:sldId id="2394" r:id="rId28"/>
    <p:sldId id="2575" r:id="rId29"/>
    <p:sldId id="2396" r:id="rId30"/>
    <p:sldId id="2593" r:id="rId31"/>
    <p:sldId id="2397" r:id="rId32"/>
    <p:sldId id="2398" r:id="rId33"/>
    <p:sldId id="2399" r:id="rId34"/>
    <p:sldId id="2400" r:id="rId35"/>
    <p:sldId id="2576" r:id="rId36"/>
    <p:sldId id="2402" r:id="rId37"/>
    <p:sldId id="2577" r:id="rId38"/>
    <p:sldId id="2580" r:id="rId39"/>
    <p:sldId id="2413" r:id="rId40"/>
    <p:sldId id="2414" r:id="rId41"/>
    <p:sldId id="410" r:id="rId42"/>
    <p:sldId id="272" r:id="rId43"/>
    <p:sldId id="265" r:id="rId44"/>
    <p:sldId id="2579" r:id="rId45"/>
    <p:sldId id="2405" r:id="rId46"/>
    <p:sldId id="2406" r:id="rId47"/>
    <p:sldId id="2407" r:id="rId48"/>
    <p:sldId id="2408" r:id="rId49"/>
    <p:sldId id="2409" r:id="rId50"/>
    <p:sldId id="2410" r:id="rId51"/>
    <p:sldId id="2368" r:id="rId52"/>
    <p:sldId id="2581" r:id="rId53"/>
    <p:sldId id="2582" r:id="rId54"/>
    <p:sldId id="2583" r:id="rId55"/>
    <p:sldId id="2584" r:id="rId56"/>
    <p:sldId id="414" r:id="rId57"/>
    <p:sldId id="2585" r:id="rId58"/>
    <p:sldId id="2419" r:id="rId59"/>
    <p:sldId id="2420" r:id="rId60"/>
    <p:sldId id="2421" r:id="rId61"/>
    <p:sldId id="2422" r:id="rId62"/>
    <p:sldId id="420" r:id="rId63"/>
    <p:sldId id="419" r:id="rId64"/>
    <p:sldId id="2369" r:id="rId65"/>
    <p:sldId id="422" r:id="rId66"/>
    <p:sldId id="2586" r:id="rId67"/>
    <p:sldId id="417" r:id="rId68"/>
    <p:sldId id="423" r:id="rId69"/>
    <p:sldId id="2589" r:id="rId70"/>
    <p:sldId id="680" r:id="rId71"/>
    <p:sldId id="725" r:id="rId72"/>
    <p:sldId id="310" r:id="rId73"/>
    <p:sldId id="2436" r:id="rId74"/>
    <p:sldId id="309" r:id="rId75"/>
    <p:sldId id="2426" r:id="rId76"/>
    <p:sldId id="2438" r:id="rId77"/>
    <p:sldId id="2427" r:id="rId78"/>
    <p:sldId id="2439" r:id="rId79"/>
    <p:sldId id="312" r:id="rId80"/>
    <p:sldId id="326" r:id="rId81"/>
    <p:sldId id="2428" r:id="rId82"/>
    <p:sldId id="2440" r:id="rId83"/>
    <p:sldId id="708" r:id="rId84"/>
    <p:sldId id="710" r:id="rId85"/>
    <p:sldId id="711" r:id="rId86"/>
    <p:sldId id="2429" r:id="rId87"/>
    <p:sldId id="2431" r:id="rId88"/>
    <p:sldId id="2430" r:id="rId89"/>
    <p:sldId id="2433" r:id="rId90"/>
    <p:sldId id="2432" r:id="rId91"/>
    <p:sldId id="319" r:id="rId92"/>
    <p:sldId id="320" r:id="rId93"/>
    <p:sldId id="2590" r:id="rId94"/>
    <p:sldId id="2594" r:id="rId95"/>
    <p:sldId id="2434" r:id="rId96"/>
    <p:sldId id="297" r:id="rId97"/>
    <p:sldId id="2370" r:id="rId98"/>
    <p:sldId id="2263" r:id="rId99"/>
    <p:sldId id="2071" r:id="rId100"/>
    <p:sldId id="377" r:id="rId101"/>
    <p:sldId id="662" r:id="rId102"/>
    <p:sldId id="2285" r:id="rId103"/>
    <p:sldId id="675" r:id="rId104"/>
    <p:sldId id="728" r:id="rId105"/>
    <p:sldId id="713" r:id="rId106"/>
    <p:sldId id="425" r:id="rId107"/>
    <p:sldId id="306" r:id="rId108"/>
    <p:sldId id="257" r:id="rId10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3294" autoAdjust="0"/>
    <p:restoredTop sz="97840" autoAdjust="0"/>
  </p:normalViewPr>
  <p:slideViewPr>
    <p:cSldViewPr snapToGrid="0" snapToObjects="1">
      <p:cViewPr varScale="1">
        <p:scale>
          <a:sx n="94" d="100"/>
          <a:sy n="94" d="100"/>
        </p:scale>
        <p:origin x="168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2025-02-18</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240CF-6FE2-DDE4-5188-7A74F120A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2811E-2F1A-C6C9-E9FA-7970D1329F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F8D8D-148C-4ABE-7C4D-B03B13AEE88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B943B83-0C51-FE03-7166-1EFDD015BAFE}"/>
              </a:ext>
            </a:extLst>
          </p:cNvPr>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247552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A4995-1BF9-DC7F-1E77-808782326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2EF44-3A95-A474-7B01-A4E23B71D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83A19-2716-B64F-30E9-A7B878DBD56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5F1E48B-F34C-50EB-17E3-2916806FE8C3}"/>
              </a:ext>
            </a:extLst>
          </p:cNvPr>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968109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0E0DE-FF28-65BF-2B8E-051C16FDD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896AA-5AAA-9F5A-083F-50206AF2CB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2C13F-1F16-D3C8-F02A-5950575E37A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A161997-0075-F1F9-4627-E3D55E548BD7}"/>
              </a:ext>
            </a:extLst>
          </p:cNvPr>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248969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9F05-E4BC-7322-AB49-4CCCF6EDC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45B49-BA72-05F9-7605-FF175181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C8FB3-4A10-6059-D0B0-5DE49316A2A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7251816-0544-3DF9-FC94-29BC9FF338D0}"/>
              </a:ext>
            </a:extLst>
          </p:cNvPr>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2214403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2888545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921720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C863C-F09C-87ED-685D-041165EA92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49B5D-BF37-DF28-03FB-B373E0883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7AB1E-27B6-44BD-9201-4852AE3ADAA7}"/>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FC49ED9-5504-5D32-7B2E-E32819BC93CD}"/>
              </a:ext>
            </a:extLst>
          </p:cNvPr>
          <p:cNvSpPr>
            <a:spLocks noGrp="1"/>
          </p:cNvSpPr>
          <p:nvPr>
            <p:ph type="sldNum" sz="quarter" idx="10"/>
          </p:nvPr>
        </p:nvSpPr>
        <p:spPr/>
        <p:txBody>
          <a:bodyPr/>
          <a:lstStyle/>
          <a:p>
            <a:fld id="{3075746C-E621-8E4B-8CC0-3BE97110A356}" type="slidenum">
              <a:rPr lang="en-US" smtClean="0"/>
              <a:t>30</a:t>
            </a:fld>
            <a:endParaRPr lang="en-US"/>
          </a:p>
        </p:txBody>
      </p:sp>
    </p:spTree>
    <p:extLst>
      <p:ext uri="{BB962C8B-B14F-4D97-AF65-F5344CB8AC3E}">
        <p14:creationId xmlns:p14="http://schemas.microsoft.com/office/powerpoint/2010/main" val="2566034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3762089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66</a:t>
            </a:fld>
            <a:endParaRPr lang="sv-SE"/>
          </a:p>
        </p:txBody>
      </p:sp>
    </p:spTree>
    <p:extLst>
      <p:ext uri="{BB962C8B-B14F-4D97-AF65-F5344CB8AC3E}">
        <p14:creationId xmlns:p14="http://schemas.microsoft.com/office/powerpoint/2010/main" val="243771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70</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4D-12BB-AF0C-0C91-571915B65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E9F1F-A05B-AAA9-F324-75C2BD1DF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3D530-9C15-0705-3573-8C9CAA46CC1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3B6435C-B3CE-C106-916E-BF6DD32B709E}"/>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252640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71</a:t>
            </a:fld>
            <a:endParaRPr lang="en-US"/>
          </a:p>
        </p:txBody>
      </p:sp>
    </p:spTree>
    <p:extLst>
      <p:ext uri="{BB962C8B-B14F-4D97-AF65-F5344CB8AC3E}">
        <p14:creationId xmlns:p14="http://schemas.microsoft.com/office/powerpoint/2010/main" val="147383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83</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84</a:t>
            </a:fld>
            <a:endParaRPr lang="sv-SE"/>
          </a:p>
        </p:txBody>
      </p:sp>
    </p:spTree>
    <p:extLst>
      <p:ext uri="{BB962C8B-B14F-4D97-AF65-F5344CB8AC3E}">
        <p14:creationId xmlns:p14="http://schemas.microsoft.com/office/powerpoint/2010/main" val="1007075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85</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545392-E815-4B46-A9DC-95DD9AEE3EE4}" type="slidenum">
              <a:rPr lang="en-US" smtClean="0"/>
              <a:t>88</a:t>
            </a:fld>
            <a:endParaRPr lang="en-US"/>
          </a:p>
        </p:txBody>
      </p:sp>
    </p:spTree>
    <p:extLst>
      <p:ext uri="{BB962C8B-B14F-4D97-AF65-F5344CB8AC3E}">
        <p14:creationId xmlns:p14="http://schemas.microsoft.com/office/powerpoint/2010/main" val="153451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90</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6456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93</a:t>
            </a:fld>
            <a:endParaRPr lang="en-US"/>
          </a:p>
        </p:txBody>
      </p:sp>
    </p:spTree>
    <p:extLst>
      <p:ext uri="{BB962C8B-B14F-4D97-AF65-F5344CB8AC3E}">
        <p14:creationId xmlns:p14="http://schemas.microsoft.com/office/powerpoint/2010/main" val="1780208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F14F3-7280-7D6E-D457-72766BBC73BA}"/>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5DAB453E-1953-47A7-739C-2B2ADFF9E136}"/>
              </a:ext>
            </a:extLst>
          </p:cNvPr>
          <p:cNvSpPr>
            <a:spLocks noGrp="1" noChangeArrowheads="1"/>
          </p:cNvSpPr>
          <p:nvPr>
            <p:ph type="sldNum" sz="quarter" idx="5"/>
          </p:nvPr>
        </p:nvSpPr>
        <p:spPr>
          <a:ln/>
        </p:spPr>
        <p:txBody>
          <a:bodyPr/>
          <a:lstStyle/>
          <a:p>
            <a:fld id="{29E8C27F-A88D-4089-A73C-C22BDC598F0F}" type="slidenum">
              <a:rPr lang="en-US"/>
              <a:pPr/>
              <a:t>94</a:t>
            </a:fld>
            <a:endParaRPr lang="en-US"/>
          </a:p>
        </p:txBody>
      </p:sp>
      <p:sp>
        <p:nvSpPr>
          <p:cNvPr id="741378" name="Rectangle 2">
            <a:extLst>
              <a:ext uri="{FF2B5EF4-FFF2-40B4-BE49-F238E27FC236}">
                <a16:creationId xmlns:a16="http://schemas.microsoft.com/office/drawing/2014/main" id="{45169002-ACFE-1BF0-264D-E9CD5D25CCC1}"/>
              </a:ext>
            </a:extLst>
          </p:cNvPr>
          <p:cNvSpPr>
            <a:spLocks noGrp="1" noRot="1" noChangeAspect="1" noChangeArrowheads="1" noTextEdit="1"/>
          </p:cNvSpPr>
          <p:nvPr>
            <p:ph type="sldImg"/>
          </p:nvPr>
        </p:nvSpPr>
        <p:spPr>
          <a:ln/>
        </p:spPr>
      </p:sp>
      <p:sp>
        <p:nvSpPr>
          <p:cNvPr id="741379" name="Rectangle 3">
            <a:extLst>
              <a:ext uri="{FF2B5EF4-FFF2-40B4-BE49-F238E27FC236}">
                <a16:creationId xmlns:a16="http://schemas.microsoft.com/office/drawing/2014/main" id="{A25C5E39-E66E-A9D5-3353-2FB099F9B31C}"/>
              </a:ext>
            </a:extLst>
          </p:cNvPr>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30185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3545392-E815-4B46-A9DC-95DD9AEE3EE4}" type="slidenum">
              <a:rPr lang="en-US" smtClean="0"/>
              <a:t>95</a:t>
            </a:fld>
            <a:endParaRPr lang="en-US"/>
          </a:p>
        </p:txBody>
      </p:sp>
    </p:spTree>
    <p:extLst>
      <p:ext uri="{BB962C8B-B14F-4D97-AF65-F5344CB8AC3E}">
        <p14:creationId xmlns:p14="http://schemas.microsoft.com/office/powerpoint/2010/main" val="1474084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C27F-A88D-4089-A73C-C22BDC598F0F}" type="slidenum">
              <a:rPr lang="en-US"/>
              <a:pPr/>
              <a:t>96</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127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84EA-38F5-DFDD-D193-CAFF75C30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6DF26-ECA5-CE6B-7400-9009E9F50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30E32-8E66-2E83-4CB8-CE1F114D801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36CC2E7-6F27-1A1E-4D59-1F0654BF2994}"/>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816492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97</a:t>
            </a:fld>
            <a:endParaRPr lang="en-US"/>
          </a:p>
        </p:txBody>
      </p:sp>
    </p:spTree>
    <p:extLst>
      <p:ext uri="{BB962C8B-B14F-4D97-AF65-F5344CB8AC3E}">
        <p14:creationId xmlns:p14="http://schemas.microsoft.com/office/powerpoint/2010/main" val="2988009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99</a:t>
            </a:fld>
            <a:endParaRPr lang="en-US"/>
          </a:p>
        </p:txBody>
      </p:sp>
    </p:spTree>
    <p:extLst>
      <p:ext uri="{BB962C8B-B14F-4D97-AF65-F5344CB8AC3E}">
        <p14:creationId xmlns:p14="http://schemas.microsoft.com/office/powerpoint/2010/main" val="1237693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100</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101</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102</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103</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104</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106</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108</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546B6-F846-6E2C-F87E-BEA74C16D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E8E33-BBDD-282D-7C86-5B654B62EC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BB33F-962E-59D5-FA48-65723D02DCC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0F8B846-A9AD-29E3-4CB7-EB5AC42D60FC}"/>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909289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202111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1381365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C81B8-F505-C015-6EA3-F324A28A7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5E5E89-9098-00AA-D2AF-1D9E0C70F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CA8B1-9F5A-979C-6025-A9C1F494B03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DFC69DD-9BF4-70F9-2A0F-EFAFA1437E2A}"/>
              </a:ext>
            </a:extLst>
          </p:cNvPr>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260009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AFD02-0A88-738D-4758-3B5D7373B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4B5A9-871E-6A6D-1364-B08D42086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92B21-C3A3-923F-EA17-2962A3196BD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5F3D7B1E-FB9B-09BB-FA6F-2479B1D0B5C9}"/>
              </a:ext>
            </a:extLst>
          </p:cNvPr>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49006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D75A6-EA5D-0036-6878-035836C5B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E79BC-EA1A-70F4-5D2C-B9DB61F5F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248C4-B607-9B47-43F6-EB9DFA8DCE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25DC1B4-3CD3-56B4-EC52-3567DD1E9F6D}"/>
              </a:ext>
            </a:extLst>
          </p:cNvPr>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3276137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2025-02-18</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2025-02-18</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2025-02-18</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7357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2025-02-18</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2025-02-18</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2025-02-18</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2025-02-18</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2025-02-18</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2025-02-18</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2025-02-18</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2025-02-18</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2025-02-18</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tiff"/></Relationships>
</file>

<file path=ppt/slides/_rels/slide10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tif"/><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71.jpeg"/><Relationship Id="rId5" Type="http://schemas.openxmlformats.org/officeDocument/2006/relationships/image" Target="../media/image70.tif"/><Relationship Id="rId4" Type="http://schemas.openxmlformats.org/officeDocument/2006/relationships/image" Target="../media/image69.tif"/></Relationships>
</file>

<file path=ppt/slides/_rels/slide107.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nalog.com/media/en/technical-documentation/data-sheets/ADXL335.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analog.com/media/en/technical-documentation/data-sheets/adxl345.pdf"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89.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0F3F4-7D23-C707-5643-A62BF812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92FC7-A65B-BBBA-DDE7-9DDEBA85519A}"/>
              </a:ext>
            </a:extLst>
          </p:cNvPr>
          <p:cNvSpPr>
            <a:spLocks noGrp="1"/>
          </p:cNvSpPr>
          <p:nvPr>
            <p:ph type="title"/>
          </p:nvPr>
        </p:nvSpPr>
        <p:spPr>
          <a:xfrm>
            <a:off x="838199" y="365125"/>
            <a:ext cx="10967113" cy="1325563"/>
          </a:xfrm>
        </p:spPr>
        <p:txBody>
          <a:bodyPr>
            <a:noAutofit/>
          </a:bodyPr>
          <a:lstStyle/>
          <a:p>
            <a:r>
              <a:rPr lang="en-US" sz="4000" dirty="0">
                <a:latin typeface="+mn-lt"/>
              </a:rPr>
              <a:t>Does affine model always hold for a sensor?</a:t>
            </a:r>
          </a:p>
        </p:txBody>
      </p:sp>
      <p:sp>
        <p:nvSpPr>
          <p:cNvPr id="3" name="Content Placeholder 2">
            <a:extLst>
              <a:ext uri="{FF2B5EF4-FFF2-40B4-BE49-F238E27FC236}">
                <a16:creationId xmlns:a16="http://schemas.microsoft.com/office/drawing/2014/main" id="{8E7CBC13-4B12-B59A-BB08-0D2C4DE35EE8}"/>
              </a:ext>
            </a:extLst>
          </p:cNvPr>
          <p:cNvSpPr>
            <a:spLocks noGrp="1"/>
          </p:cNvSpPr>
          <p:nvPr>
            <p:ph idx="1"/>
          </p:nvPr>
        </p:nvSpPr>
        <p:spPr>
          <a:xfrm>
            <a:off x="838199" y="1690688"/>
            <a:ext cx="10967113" cy="4560586"/>
          </a:xfrm>
        </p:spPr>
        <p:txBody>
          <a:bodyPr>
            <a:noAutofit/>
          </a:bodyPr>
          <a:lstStyle/>
          <a:p>
            <a:pPr marL="457200" lvl="1" indent="0" algn="just">
              <a:buNone/>
            </a:pPr>
            <a:endParaRPr lang="en-US" dirty="0">
              <a:latin typeface="+mj-lt"/>
            </a:endParaRPr>
          </a:p>
          <a:p>
            <a:pPr algn="just"/>
            <a:r>
              <a:rPr lang="en-SG" dirty="0">
                <a:latin typeface="+mj-lt"/>
              </a:rPr>
              <a:t>No sensor truly realizes an affine function. The </a:t>
            </a:r>
            <a:r>
              <a:rPr lang="en-SG" b="1" dirty="0">
                <a:latin typeface="+mj-lt"/>
              </a:rPr>
              <a:t>range</a:t>
            </a:r>
            <a:r>
              <a:rPr lang="en-SG" dirty="0">
                <a:latin typeface="+mj-lt"/>
              </a:rPr>
              <a:t> of a sensor, the set of values of a physical quantity that it can measure, is always limited</a:t>
            </a:r>
          </a:p>
          <a:p>
            <a:pPr algn="just"/>
            <a:r>
              <a:rPr lang="en-SG" dirty="0">
                <a:latin typeface="+mj-lt"/>
              </a:rPr>
              <a:t>Outside that range, an affine function model is no longer valid</a:t>
            </a:r>
          </a:p>
          <a:p>
            <a:pPr algn="just"/>
            <a:endParaRPr lang="en-SG" dirty="0">
              <a:latin typeface="+mj-lt"/>
            </a:endParaRPr>
          </a:p>
          <a:p>
            <a:pPr algn="just"/>
            <a:r>
              <a:rPr lang="en-SG" dirty="0"/>
              <a:t>Example</a:t>
            </a:r>
            <a:r>
              <a:rPr lang="en-SG" dirty="0">
                <a:latin typeface="+mj-lt"/>
              </a:rPr>
              <a:t>: A thermometer may have a range of −20◦ to 50◦ Celsius. Physical quantities outside this range will typically saturate, meaning that they yield a maximum or a minimum reading outside their range or they saturate in readings. </a:t>
            </a:r>
            <a:r>
              <a:rPr lang="en-SG" b="1" u="sng" dirty="0">
                <a:latin typeface="+mj-lt"/>
              </a:rPr>
              <a:t>How do we represent the sensor function? </a:t>
            </a:r>
          </a:p>
        </p:txBody>
      </p:sp>
      <p:sp>
        <p:nvSpPr>
          <p:cNvPr id="8" name="Slide Number Placeholder 7">
            <a:extLst>
              <a:ext uri="{FF2B5EF4-FFF2-40B4-BE49-F238E27FC236}">
                <a16:creationId xmlns:a16="http://schemas.microsoft.com/office/drawing/2014/main" id="{23E9E1C7-54B3-C320-09BD-E83023073C73}"/>
              </a:ext>
            </a:extLst>
          </p:cNvPr>
          <p:cNvSpPr>
            <a:spLocks noGrp="1"/>
          </p:cNvSpPr>
          <p:nvPr>
            <p:ph type="sldNum" sz="quarter" idx="12"/>
          </p:nvPr>
        </p:nvSpPr>
        <p:spPr/>
        <p:txBody>
          <a:bodyPr/>
          <a:lstStyle/>
          <a:p>
            <a:fld id="{687B7451-1438-CB4A-8106-82A64F1C7D7B}" type="slidenum">
              <a:rPr lang="sv-SE" smtClean="0"/>
              <a:t>10</a:t>
            </a:fld>
            <a:endParaRPr lang="sv-SE" dirty="0"/>
          </a:p>
        </p:txBody>
      </p:sp>
    </p:spTree>
    <p:extLst>
      <p:ext uri="{BB962C8B-B14F-4D97-AF65-F5344CB8AC3E}">
        <p14:creationId xmlns:p14="http://schemas.microsoft.com/office/powerpoint/2010/main" val="95919330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100</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101</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latin typeface="+mn-lt"/>
              </a:rPr>
              <a:t>Backscatter is not a new transmission mechanism</a:t>
            </a:r>
            <a:endParaRPr lang="en-SE" sz="4000" dirty="0">
              <a:latin typeface="+mn-lt"/>
            </a:endParaRPr>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102</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7917705" y="3297645"/>
            <a:ext cx="3293713" cy="2714655"/>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4232732" y="3297645"/>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842513" y="3810000"/>
            <a:ext cx="3152044" cy="2048626"/>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latin typeface="+mn-lt"/>
              </a:rPr>
              <a:t>LoRea</a:t>
            </a:r>
            <a:r>
              <a:rPr lang="en-US" sz="4000" dirty="0">
                <a:latin typeface="+mn-lt"/>
              </a:rPr>
              <a:t> bridges the energy asymmetry between communication (TX), sensing and processing</a:t>
            </a:r>
          </a:p>
        </p:txBody>
      </p:sp>
      <p:sp>
        <p:nvSpPr>
          <p:cNvPr id="3" name="Content Placeholder 2"/>
          <p:cNvSpPr>
            <a:spLocks noGrp="1"/>
          </p:cNvSpPr>
          <p:nvPr>
            <p:ph idx="1"/>
          </p:nvPr>
        </p:nvSpPr>
        <p:spPr>
          <a:xfrm>
            <a:off x="689653" y="2046348"/>
            <a:ext cx="10812694" cy="4675127"/>
          </a:xfrm>
        </p:spPr>
        <p:txBody>
          <a:bodyPr>
            <a:normAutofit lnSpcReduction="10000"/>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103</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Tree>
    <p:extLst>
      <p:ext uri="{BB962C8B-B14F-4D97-AF65-F5344CB8AC3E}">
        <p14:creationId xmlns:p14="http://schemas.microsoft.com/office/powerpoint/2010/main" val="942456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065934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105</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1383057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106</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sz="4000" dirty="0">
                <a:latin typeface="+mn-lt"/>
              </a:rPr>
              <a:t>What's next? Embedded systems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6820"/>
            <a:ext cx="10515600" cy="850106"/>
          </a:xfrm>
        </p:spPr>
        <p:txBody>
          <a:bodyPr>
            <a:normAutofit/>
          </a:bodyPr>
          <a:lstStyle/>
          <a:p>
            <a:r>
              <a:rPr lang="en-US" sz="4000" dirty="0">
                <a:latin typeface="+mn-lt"/>
              </a:rPr>
              <a:t>Embedded systems on harvested energy</a:t>
            </a:r>
            <a:endParaRPr lang="en-SG" sz="4000" dirty="0">
              <a:latin typeface="+mn-lt"/>
            </a:endParaRPr>
          </a:p>
        </p:txBody>
      </p:sp>
      <p:sp>
        <p:nvSpPr>
          <p:cNvPr id="5" name="Content Placeholder 4"/>
          <p:cNvSpPr>
            <a:spLocks noGrp="1"/>
          </p:cNvSpPr>
          <p:nvPr>
            <p:ph sz="quarter" idx="1"/>
          </p:nvPr>
        </p:nvSpPr>
        <p:spPr>
          <a:xfrm>
            <a:off x="949037" y="1511131"/>
            <a:ext cx="10965873" cy="4845219"/>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107</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108</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B5A3-4D08-8E83-6DDE-16DCE8EEC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BA118-3583-AABC-D960-656C177434EA}"/>
              </a:ext>
            </a:extLst>
          </p:cNvPr>
          <p:cNvSpPr>
            <a:spLocks noGrp="1"/>
          </p:cNvSpPr>
          <p:nvPr>
            <p:ph type="title"/>
          </p:nvPr>
        </p:nvSpPr>
        <p:spPr>
          <a:xfrm>
            <a:off x="838199" y="365125"/>
            <a:ext cx="10967113" cy="1325563"/>
          </a:xfrm>
        </p:spPr>
        <p:txBody>
          <a:bodyPr>
            <a:noAutofit/>
          </a:bodyPr>
          <a:lstStyle/>
          <a:p>
            <a:r>
              <a:rPr lang="en-US" sz="4000" dirty="0">
                <a:latin typeface="+mn-lt"/>
              </a:rPr>
              <a:t>Example</a:t>
            </a:r>
          </a:p>
        </p:txBody>
      </p:sp>
      <p:sp>
        <p:nvSpPr>
          <p:cNvPr id="3" name="Content Placeholder 2">
            <a:extLst>
              <a:ext uri="{FF2B5EF4-FFF2-40B4-BE49-F238E27FC236}">
                <a16:creationId xmlns:a16="http://schemas.microsoft.com/office/drawing/2014/main" id="{7BBACA7F-20F7-3555-2CED-C9CB5DB74D99}"/>
              </a:ext>
            </a:extLst>
          </p:cNvPr>
          <p:cNvSpPr>
            <a:spLocks noGrp="1"/>
          </p:cNvSpPr>
          <p:nvPr>
            <p:ph idx="1"/>
          </p:nvPr>
        </p:nvSpPr>
        <p:spPr>
          <a:xfrm>
            <a:off x="933733" y="1513267"/>
            <a:ext cx="10967113" cy="4560586"/>
          </a:xfrm>
        </p:spPr>
        <p:txBody>
          <a:bodyPr>
            <a:noAutofit/>
          </a:bodyPr>
          <a:lstStyle/>
          <a:p>
            <a:pPr marL="0" indent="0">
              <a:buNone/>
            </a:pPr>
            <a:r>
              <a:rPr lang="en-US" dirty="0">
                <a:latin typeface="+mj-lt"/>
              </a:rPr>
              <a:t>A light sensor follows an affine model:</a:t>
            </a:r>
          </a:p>
          <a:p>
            <a:pPr marL="0" indent="0">
              <a:buNone/>
            </a:pPr>
            <a:endParaRPr lang="en-US" dirty="0">
              <a:latin typeface="+mj-lt"/>
            </a:endParaRPr>
          </a:p>
          <a:p>
            <a:pPr marL="0" indent="0">
              <a:buNone/>
            </a:pPr>
            <a:endParaRPr lang="en-US" dirty="0">
              <a:latin typeface="+mj-lt"/>
            </a:endParaRPr>
          </a:p>
          <a:p>
            <a:pPr marL="0" indent="0">
              <a:buNone/>
            </a:pPr>
            <a:r>
              <a:rPr lang="en-US" dirty="0">
                <a:latin typeface="+mj-lt"/>
              </a:rPr>
              <a:t>Where  </a:t>
            </a:r>
            <a:r>
              <a:rPr lang="en-US" dirty="0" err="1">
                <a:latin typeface="+mj-lt"/>
              </a:rPr>
              <a:t>L</a:t>
            </a:r>
            <a:r>
              <a:rPr lang="en-US" baseline="-25000" dirty="0" err="1">
                <a:latin typeface="+mj-lt"/>
              </a:rPr>
              <a:t>measured</a:t>
            </a:r>
            <a:r>
              <a:rPr lang="en-US" dirty="0">
                <a:latin typeface="+mj-lt"/>
              </a:rPr>
              <a:t>  is the sensor’s output,  </a:t>
            </a:r>
            <a:r>
              <a:rPr lang="en-US" dirty="0" err="1">
                <a:latin typeface="+mj-lt"/>
              </a:rPr>
              <a:t>L</a:t>
            </a:r>
            <a:r>
              <a:rPr lang="en-US" baseline="-25000" dirty="0" err="1">
                <a:latin typeface="+mj-lt"/>
              </a:rPr>
              <a:t>true</a:t>
            </a:r>
            <a:r>
              <a:rPr lang="en-US" dirty="0">
                <a:latin typeface="+mj-lt"/>
              </a:rPr>
              <a:t> is the actual illuminance (in lux), and the parameters  alpha and beta  need to be determined. The sensor provides the following readings:</a:t>
            </a:r>
          </a:p>
          <a:p>
            <a:pPr marL="0" indent="0">
              <a:buNone/>
            </a:pPr>
            <a:r>
              <a:rPr lang="en-US" dirty="0">
                <a:latin typeface="+mj-lt"/>
              </a:rPr>
              <a:t>At 100 lux: </a:t>
            </a:r>
            <a:r>
              <a:rPr lang="en-US" b="1" dirty="0">
                <a:latin typeface="+mj-lt"/>
              </a:rPr>
              <a:t>120 lux, </a:t>
            </a:r>
            <a:r>
              <a:rPr lang="en-US" dirty="0">
                <a:latin typeface="+mj-lt"/>
              </a:rPr>
              <a:t>At 300 lux: </a:t>
            </a:r>
            <a:r>
              <a:rPr lang="en-US" b="1" dirty="0">
                <a:latin typeface="+mj-lt"/>
              </a:rPr>
              <a:t>340 lux</a:t>
            </a:r>
            <a:endParaRPr lang="en-US" dirty="0">
              <a:latin typeface="+mj-lt"/>
            </a:endParaRPr>
          </a:p>
          <a:p>
            <a:pPr marL="0" indent="0">
              <a:buNone/>
            </a:pPr>
            <a:r>
              <a:rPr lang="en-US" dirty="0">
                <a:latin typeface="+mj-lt"/>
              </a:rPr>
              <a:t>(a) Determine the calibration parameters  alpha beta</a:t>
            </a:r>
          </a:p>
          <a:p>
            <a:pPr marL="0" indent="0">
              <a:buNone/>
            </a:pPr>
            <a:r>
              <a:rPr lang="en-US" dirty="0">
                <a:latin typeface="+mj-lt"/>
              </a:rPr>
              <a:t>(b) What will the sensor read at </a:t>
            </a:r>
            <a:r>
              <a:rPr lang="en-US" b="1" dirty="0">
                <a:latin typeface="+mj-lt"/>
              </a:rPr>
              <a:t>200 lux</a:t>
            </a:r>
            <a:r>
              <a:rPr lang="en-US" dirty="0">
                <a:latin typeface="+mj-lt"/>
              </a:rPr>
              <a:t>?</a:t>
            </a:r>
          </a:p>
          <a:p>
            <a:pPr marL="0" indent="0">
              <a:buNone/>
            </a:pPr>
            <a:endParaRPr lang="en-US" dirty="0"/>
          </a:p>
        </p:txBody>
      </p:sp>
      <p:sp>
        <p:nvSpPr>
          <p:cNvPr id="8" name="Slide Number Placeholder 7">
            <a:extLst>
              <a:ext uri="{FF2B5EF4-FFF2-40B4-BE49-F238E27FC236}">
                <a16:creationId xmlns:a16="http://schemas.microsoft.com/office/drawing/2014/main" id="{57DC1B88-2D61-EA8D-784E-3507A1616BE7}"/>
              </a:ext>
            </a:extLst>
          </p:cNvPr>
          <p:cNvSpPr>
            <a:spLocks noGrp="1"/>
          </p:cNvSpPr>
          <p:nvPr>
            <p:ph type="sldNum" sz="quarter" idx="12"/>
          </p:nvPr>
        </p:nvSpPr>
        <p:spPr/>
        <p:txBody>
          <a:bodyPr/>
          <a:lstStyle/>
          <a:p>
            <a:fld id="{687B7451-1438-CB4A-8106-82A64F1C7D7B}" type="slidenum">
              <a:rPr lang="sv-SE" smtClean="0"/>
              <a:t>11</a:t>
            </a:fld>
            <a:endParaRPr lang="sv-SE" dirty="0"/>
          </a:p>
        </p:txBody>
      </p:sp>
      <p:pic>
        <p:nvPicPr>
          <p:cNvPr id="5" name="Picture 4" descr="A close up of a logo&#10;&#10;Description automatically generated">
            <a:extLst>
              <a:ext uri="{FF2B5EF4-FFF2-40B4-BE49-F238E27FC236}">
                <a16:creationId xmlns:a16="http://schemas.microsoft.com/office/drawing/2014/main" id="{A3894B15-FF62-F147-AE34-5CC5C46634DF}"/>
              </a:ext>
            </a:extLst>
          </p:cNvPr>
          <p:cNvPicPr>
            <a:picLocks noChangeAspect="1"/>
          </p:cNvPicPr>
          <p:nvPr/>
        </p:nvPicPr>
        <p:blipFill>
          <a:blip r:embed="rId3"/>
          <a:stretch>
            <a:fillRect/>
          </a:stretch>
        </p:blipFill>
        <p:spPr>
          <a:xfrm>
            <a:off x="3585492" y="2134128"/>
            <a:ext cx="5079537" cy="851659"/>
          </a:xfrm>
          <a:prstGeom prst="rect">
            <a:avLst/>
          </a:prstGeom>
        </p:spPr>
      </p:pic>
    </p:spTree>
    <p:extLst>
      <p:ext uri="{BB962C8B-B14F-4D97-AF65-F5344CB8AC3E}">
        <p14:creationId xmlns:p14="http://schemas.microsoft.com/office/powerpoint/2010/main" val="335610935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06D90-6CDB-6854-5C29-03499132F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47663-7A4C-B61A-3238-387FAA5247B4}"/>
              </a:ext>
            </a:extLst>
          </p:cNvPr>
          <p:cNvSpPr>
            <a:spLocks noGrp="1"/>
          </p:cNvSpPr>
          <p:nvPr>
            <p:ph type="title"/>
          </p:nvPr>
        </p:nvSpPr>
        <p:spPr>
          <a:xfrm>
            <a:off x="838199" y="365125"/>
            <a:ext cx="10967113" cy="1325563"/>
          </a:xfrm>
        </p:spPr>
        <p:txBody>
          <a:bodyPr>
            <a:noAutofit/>
          </a:bodyPr>
          <a:lstStyle/>
          <a:p>
            <a:r>
              <a:rPr lang="en-US" sz="4000" dirty="0">
                <a:latin typeface="+mn-lt"/>
              </a:rPr>
              <a:t>Example</a:t>
            </a:r>
          </a:p>
        </p:txBody>
      </p:sp>
      <p:sp>
        <p:nvSpPr>
          <p:cNvPr id="3" name="Content Placeholder 2">
            <a:extLst>
              <a:ext uri="{FF2B5EF4-FFF2-40B4-BE49-F238E27FC236}">
                <a16:creationId xmlns:a16="http://schemas.microsoft.com/office/drawing/2014/main" id="{2DD1EDC6-69B4-A925-643A-A6FAC4DF000A}"/>
              </a:ext>
            </a:extLst>
          </p:cNvPr>
          <p:cNvSpPr>
            <a:spLocks noGrp="1"/>
          </p:cNvSpPr>
          <p:nvPr>
            <p:ph idx="1"/>
          </p:nvPr>
        </p:nvSpPr>
        <p:spPr>
          <a:xfrm>
            <a:off x="933733" y="1513267"/>
            <a:ext cx="10967113" cy="4979608"/>
          </a:xfrm>
        </p:spPr>
        <p:txBody>
          <a:bodyPr>
            <a:noAutofit/>
          </a:bodyPr>
          <a:lstStyle/>
          <a:p>
            <a:pPr marL="0" indent="0">
              <a:buNone/>
            </a:pPr>
            <a:r>
              <a:rPr lang="en-US" dirty="0">
                <a:latin typeface="+mj-lt"/>
              </a:rPr>
              <a:t>A temperature sensor provides an output voltage  </a:t>
            </a:r>
            <a:r>
              <a:rPr lang="en-US" dirty="0" err="1">
                <a:latin typeface="+mj-lt"/>
              </a:rPr>
              <a:t>V</a:t>
            </a:r>
            <a:r>
              <a:rPr lang="en-US" baseline="-25000" dirty="0" err="1">
                <a:latin typeface="+mj-lt"/>
              </a:rPr>
              <a:t>out</a:t>
            </a:r>
            <a:r>
              <a:rPr lang="en-US" dirty="0">
                <a:latin typeface="+mj-lt"/>
              </a:rPr>
              <a:t>  that is linearly related to the measured temperature  T  as follows:</a:t>
            </a:r>
          </a:p>
          <a:p>
            <a:pPr marL="0" indent="0">
              <a:buNone/>
            </a:pPr>
            <a:endParaRPr lang="en-US" dirty="0">
              <a:latin typeface="+mj-lt"/>
            </a:endParaRPr>
          </a:p>
          <a:p>
            <a:pPr marL="0" indent="0">
              <a:buNone/>
            </a:pPr>
            <a:r>
              <a:rPr lang="en-US" dirty="0">
                <a:latin typeface="+mj-lt"/>
              </a:rPr>
              <a:t>  </a:t>
            </a:r>
            <a:r>
              <a:rPr lang="en-US" dirty="0" err="1">
                <a:latin typeface="+mj-lt"/>
              </a:rPr>
              <a:t>Vout</a:t>
            </a:r>
            <a:r>
              <a:rPr lang="en-US" dirty="0">
                <a:latin typeface="+mj-lt"/>
              </a:rPr>
              <a:t> = </a:t>
            </a:r>
            <a:r>
              <a:rPr lang="en-US" dirty="0" err="1">
                <a:latin typeface="+mj-lt"/>
              </a:rPr>
              <a:t>aT</a:t>
            </a:r>
            <a:r>
              <a:rPr lang="en-US" dirty="0">
                <a:latin typeface="+mj-lt"/>
              </a:rPr>
              <a:t> + b</a:t>
            </a:r>
          </a:p>
          <a:p>
            <a:pPr marL="0" indent="0">
              <a:buNone/>
            </a:pPr>
            <a:endParaRPr lang="en-US" dirty="0">
              <a:latin typeface="+mj-lt"/>
            </a:endParaRPr>
          </a:p>
          <a:p>
            <a:pPr marL="0" indent="0">
              <a:buNone/>
            </a:pPr>
            <a:r>
              <a:rPr lang="en-US" dirty="0">
                <a:latin typeface="+mj-lt"/>
              </a:rPr>
              <a:t>Where  a = 0.01  V/°C and  b = 0.5  V.</a:t>
            </a:r>
          </a:p>
          <a:p>
            <a:pPr marL="0" indent="0">
              <a:buNone/>
            </a:pPr>
            <a:endParaRPr lang="en-US" dirty="0">
              <a:latin typeface="+mj-lt"/>
            </a:endParaRPr>
          </a:p>
          <a:p>
            <a:pPr marL="0" indent="0">
              <a:buNone/>
            </a:pPr>
            <a:r>
              <a:rPr lang="en-US" dirty="0">
                <a:latin typeface="+mj-lt"/>
              </a:rPr>
              <a:t>(a) What is the temperature when the sensor outputs </a:t>
            </a:r>
            <a:r>
              <a:rPr lang="en-US" b="1" dirty="0">
                <a:latin typeface="+mj-lt"/>
              </a:rPr>
              <a:t>0.8V</a:t>
            </a:r>
            <a:r>
              <a:rPr lang="en-US" dirty="0">
                <a:latin typeface="+mj-lt"/>
              </a:rPr>
              <a:t>?</a:t>
            </a:r>
          </a:p>
          <a:p>
            <a:pPr marL="0" indent="0">
              <a:buNone/>
            </a:pPr>
            <a:r>
              <a:rPr lang="en-US" dirty="0">
                <a:latin typeface="+mj-lt"/>
              </a:rPr>
              <a:t>(b) If the sensor has an inherent </a:t>
            </a:r>
            <a:r>
              <a:rPr lang="en-US" b="1" dirty="0">
                <a:latin typeface="+mj-lt"/>
              </a:rPr>
              <a:t>offset error of +0.1V</a:t>
            </a:r>
            <a:r>
              <a:rPr lang="en-US" dirty="0">
                <a:latin typeface="+mj-lt"/>
              </a:rPr>
              <a:t>, how does it affect the measured temperature?</a:t>
            </a:r>
          </a:p>
          <a:p>
            <a:pPr marL="0" indent="0">
              <a:buNone/>
            </a:pPr>
            <a:endParaRPr lang="en-US" dirty="0"/>
          </a:p>
        </p:txBody>
      </p:sp>
      <p:sp>
        <p:nvSpPr>
          <p:cNvPr id="8" name="Slide Number Placeholder 7">
            <a:extLst>
              <a:ext uri="{FF2B5EF4-FFF2-40B4-BE49-F238E27FC236}">
                <a16:creationId xmlns:a16="http://schemas.microsoft.com/office/drawing/2014/main" id="{E5756C0B-9783-973C-159A-39852EDC49A1}"/>
              </a:ext>
            </a:extLst>
          </p:cNvPr>
          <p:cNvSpPr>
            <a:spLocks noGrp="1"/>
          </p:cNvSpPr>
          <p:nvPr>
            <p:ph type="sldNum" sz="quarter" idx="12"/>
          </p:nvPr>
        </p:nvSpPr>
        <p:spPr/>
        <p:txBody>
          <a:bodyPr/>
          <a:lstStyle/>
          <a:p>
            <a:fld id="{687B7451-1438-CB4A-8106-82A64F1C7D7B}" type="slidenum">
              <a:rPr lang="sv-SE" smtClean="0"/>
              <a:t>12</a:t>
            </a:fld>
            <a:endParaRPr lang="sv-SE" dirty="0"/>
          </a:p>
        </p:txBody>
      </p:sp>
    </p:spTree>
    <p:extLst>
      <p:ext uri="{BB962C8B-B14F-4D97-AF65-F5344CB8AC3E}">
        <p14:creationId xmlns:p14="http://schemas.microsoft.com/office/powerpoint/2010/main" val="352330837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2A3D0-8DF0-6F41-B1FF-23BDFB69B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7EA69-E322-9418-405D-390BF5DEAB85}"/>
              </a:ext>
            </a:extLst>
          </p:cNvPr>
          <p:cNvSpPr>
            <a:spLocks noGrp="1"/>
          </p:cNvSpPr>
          <p:nvPr>
            <p:ph type="title"/>
          </p:nvPr>
        </p:nvSpPr>
        <p:spPr>
          <a:xfrm>
            <a:off x="838199" y="365125"/>
            <a:ext cx="10967113" cy="1325563"/>
          </a:xfrm>
        </p:spPr>
        <p:txBody>
          <a:bodyPr>
            <a:noAutofit/>
          </a:bodyPr>
          <a:lstStyle/>
          <a:p>
            <a:r>
              <a:rPr lang="en-US" sz="4000">
                <a:latin typeface="+mn-lt"/>
              </a:rPr>
              <a:t>Does affine model always hold for a sensor?</a:t>
            </a:r>
            <a:endParaRPr lang="en-US" sz="4000" dirty="0">
              <a:latin typeface="+mn-lt"/>
            </a:endParaRPr>
          </a:p>
        </p:txBody>
      </p:sp>
      <p:sp>
        <p:nvSpPr>
          <p:cNvPr id="3" name="Content Placeholder 2">
            <a:extLst>
              <a:ext uri="{FF2B5EF4-FFF2-40B4-BE49-F238E27FC236}">
                <a16:creationId xmlns:a16="http://schemas.microsoft.com/office/drawing/2014/main" id="{FF52F6CC-2904-D834-20D4-8839E08D86CA}"/>
              </a:ext>
            </a:extLst>
          </p:cNvPr>
          <p:cNvSpPr>
            <a:spLocks noGrp="1"/>
          </p:cNvSpPr>
          <p:nvPr>
            <p:ph idx="1"/>
          </p:nvPr>
        </p:nvSpPr>
        <p:spPr>
          <a:xfrm>
            <a:off x="838199" y="1690688"/>
            <a:ext cx="10967113" cy="4560586"/>
          </a:xfrm>
        </p:spPr>
        <p:txBody>
          <a:bodyPr>
            <a:noAutofit/>
          </a:bodyPr>
          <a:lstStyle/>
          <a:p>
            <a:pPr marL="457200" lvl="1" indent="0" algn="just">
              <a:buNone/>
            </a:pPr>
            <a:endParaRPr lang="en-US" dirty="0">
              <a:latin typeface="+mj-lt"/>
            </a:endParaRPr>
          </a:p>
          <a:p>
            <a:pPr algn="just"/>
            <a:r>
              <a:rPr lang="en-SG" dirty="0">
                <a:latin typeface="+mj-lt"/>
              </a:rPr>
              <a:t>What do you mean by saturation? What is sensor reading ?</a:t>
            </a:r>
          </a:p>
          <a:p>
            <a:pPr algn="just"/>
            <a:endParaRPr lang="en-SG" b="1" u="sng" dirty="0">
              <a:latin typeface="+mj-lt"/>
            </a:endParaRPr>
          </a:p>
          <a:p>
            <a:pPr algn="just"/>
            <a:endParaRPr lang="en-SG" b="1" u="sng" dirty="0">
              <a:latin typeface="+mj-lt"/>
            </a:endParaRPr>
          </a:p>
          <a:p>
            <a:pPr algn="just"/>
            <a:endParaRPr lang="en-SG" b="1" u="sng" dirty="0">
              <a:latin typeface="+mj-lt"/>
            </a:endParaRPr>
          </a:p>
          <a:p>
            <a:pPr algn="just"/>
            <a:endParaRPr lang="en-SG" b="1" u="sng" dirty="0">
              <a:latin typeface="+mj-lt"/>
            </a:endParaRPr>
          </a:p>
          <a:p>
            <a:pPr algn="just"/>
            <a:endParaRPr lang="en-SG" b="1" u="sng" dirty="0">
              <a:latin typeface="+mj-lt"/>
            </a:endParaRPr>
          </a:p>
          <a:p>
            <a:pPr algn="ctr"/>
            <a:r>
              <a:rPr lang="en-SG" dirty="0">
                <a:latin typeface="+mj-lt"/>
              </a:rPr>
              <a:t>Where L, H ∈ R, L &lt; H, are the low and high end of the sensor range</a:t>
            </a:r>
            <a:endParaRPr lang="en-SG" b="1" u="sng" dirty="0">
              <a:latin typeface="+mj-lt"/>
            </a:endParaRPr>
          </a:p>
          <a:p>
            <a:pPr algn="just"/>
            <a:endParaRPr lang="en-SG" b="1" u="sng" dirty="0">
              <a:latin typeface="+mj-lt"/>
            </a:endParaRPr>
          </a:p>
        </p:txBody>
      </p:sp>
      <p:sp>
        <p:nvSpPr>
          <p:cNvPr id="8" name="Slide Number Placeholder 7">
            <a:extLst>
              <a:ext uri="{FF2B5EF4-FFF2-40B4-BE49-F238E27FC236}">
                <a16:creationId xmlns:a16="http://schemas.microsoft.com/office/drawing/2014/main" id="{64970F95-0B05-56F5-8A37-93E65A0E59D3}"/>
              </a:ext>
            </a:extLst>
          </p:cNvPr>
          <p:cNvSpPr>
            <a:spLocks noGrp="1"/>
          </p:cNvSpPr>
          <p:nvPr>
            <p:ph type="sldNum" sz="quarter" idx="12"/>
          </p:nvPr>
        </p:nvSpPr>
        <p:spPr/>
        <p:txBody>
          <a:bodyPr/>
          <a:lstStyle/>
          <a:p>
            <a:fld id="{687B7451-1438-CB4A-8106-82A64F1C7D7B}" type="slidenum">
              <a:rPr lang="sv-SE" smtClean="0"/>
              <a:t>13</a:t>
            </a:fld>
            <a:endParaRPr lang="sv-SE" dirty="0"/>
          </a:p>
        </p:txBody>
      </p:sp>
      <p:pic>
        <p:nvPicPr>
          <p:cNvPr id="5" name="Picture 4">
            <a:extLst>
              <a:ext uri="{FF2B5EF4-FFF2-40B4-BE49-F238E27FC236}">
                <a16:creationId xmlns:a16="http://schemas.microsoft.com/office/drawing/2014/main" id="{B8BDFF98-2A7C-D8CA-DBBE-F6FE361AC9A0}"/>
              </a:ext>
            </a:extLst>
          </p:cNvPr>
          <p:cNvPicPr>
            <a:picLocks noChangeAspect="1"/>
          </p:cNvPicPr>
          <p:nvPr/>
        </p:nvPicPr>
        <p:blipFill>
          <a:blip r:embed="rId3"/>
          <a:stretch>
            <a:fillRect/>
          </a:stretch>
        </p:blipFill>
        <p:spPr>
          <a:xfrm>
            <a:off x="2047072" y="2828926"/>
            <a:ext cx="8549365" cy="1869017"/>
          </a:xfrm>
          <a:prstGeom prst="rect">
            <a:avLst/>
          </a:prstGeom>
        </p:spPr>
      </p:pic>
    </p:spTree>
    <p:extLst>
      <p:ext uri="{BB962C8B-B14F-4D97-AF65-F5344CB8AC3E}">
        <p14:creationId xmlns:p14="http://schemas.microsoft.com/office/powerpoint/2010/main" val="146766496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216055" y="233071"/>
            <a:ext cx="11762678" cy="1325563"/>
          </a:xfrm>
        </p:spPr>
        <p:txBody>
          <a:bodyPr>
            <a:normAutofit/>
          </a:bodyPr>
          <a:lstStyle/>
          <a:p>
            <a:r>
              <a:rPr lang="en-US" sz="4000" dirty="0">
                <a:latin typeface="+mn-lt"/>
              </a:rPr>
              <a:t>Sensors transform phenomenon into electrical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216055" y="1645133"/>
            <a:ext cx="11762678" cy="4599627"/>
          </a:xfrm>
        </p:spPr>
        <p:txBody>
          <a:bodyPr>
            <a:normAutofit/>
          </a:bodyPr>
          <a:lstStyle/>
          <a:p>
            <a:pPr algn="just"/>
            <a:r>
              <a:rPr lang="en-SG" dirty="0">
                <a:latin typeface="+mj-lt"/>
              </a:rPr>
              <a:t>H</a:t>
            </a:r>
            <a:r>
              <a:rPr lang="en-SG" b="0" i="0" dirty="0">
                <a:effectLst/>
                <a:latin typeface="+mj-lt"/>
              </a:rPr>
              <a:t>ow sensors convert physical phenomena into electrical signals, we refer to Ohm's Law, which states that Voltage (V) equals Current (I) times Resistance (R)</a:t>
            </a:r>
          </a:p>
          <a:p>
            <a:pPr algn="just"/>
            <a:endParaRPr lang="en-SG" b="0" i="0" dirty="0">
              <a:effectLst/>
              <a:latin typeface="+mj-lt"/>
            </a:endParaRPr>
          </a:p>
          <a:p>
            <a:pPr marL="0" indent="0" algn="ctr">
              <a:buNone/>
            </a:pPr>
            <a:r>
              <a:rPr lang="en-SG" sz="3200" dirty="0">
                <a:solidFill>
                  <a:srgbClr val="C00000"/>
                </a:solidFill>
              </a:rPr>
              <a:t>V (Voltage) = I (Current) X R (Resistance)</a:t>
            </a:r>
          </a:p>
          <a:p>
            <a:pPr algn="just"/>
            <a:endParaRPr lang="en-SG" b="0" i="0" dirty="0">
              <a:effectLst/>
              <a:latin typeface="+mj-lt"/>
            </a:endParaRPr>
          </a:p>
          <a:p>
            <a:pPr algn="just"/>
            <a:r>
              <a:rPr lang="en-US" dirty="0">
                <a:latin typeface="+mj-lt"/>
              </a:rPr>
              <a:t>By altering one of the variables in Ohm’s law —Voltage (V), Current (I), or Resistance (R)—in response to changes in the phenomenon, a sensor generates an analog electrical signal that corresponds to that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1247909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15</a:t>
            </a:fld>
            <a:endParaRPr lang="en-US"/>
          </a:p>
        </p:txBody>
      </p:sp>
    </p:spTree>
    <p:extLst>
      <p:ext uri="{BB962C8B-B14F-4D97-AF65-F5344CB8AC3E}">
        <p14:creationId xmlns:p14="http://schemas.microsoft.com/office/powerpoint/2010/main" val="2923875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16</a:t>
            </a:fld>
            <a:endParaRPr lang="en-US"/>
          </a:p>
        </p:txBody>
      </p:sp>
      <p:sp>
        <p:nvSpPr>
          <p:cNvPr id="6" name="Content Placeholder 5">
            <a:extLst>
              <a:ext uri="{FF2B5EF4-FFF2-40B4-BE49-F238E27FC236}">
                <a16:creationId xmlns:a16="http://schemas.microsoft.com/office/drawing/2014/main" id="{68D63F9B-1E3F-20D9-C4F3-55D78A52D9EA}"/>
              </a:ext>
            </a:extLst>
          </p:cNvPr>
          <p:cNvSpPr>
            <a:spLocks noGrp="1"/>
          </p:cNvSpPr>
          <p:nvPr>
            <p:ph idx="1"/>
          </p:nvPr>
        </p:nvSpPr>
        <p:spPr>
          <a:xfrm>
            <a:off x="525966" y="1755572"/>
            <a:ext cx="11338932" cy="4351338"/>
          </a:xfrm>
        </p:spPr>
        <p:txBody>
          <a:bodyPr>
            <a:normAutofit/>
          </a:bodyPr>
          <a:lstStyle/>
          <a:p>
            <a:pPr algn="l">
              <a:buFont typeface="Arial" panose="020B0604020202020204" pitchFamily="34" charset="0"/>
              <a:buChar char="•"/>
            </a:pPr>
            <a:r>
              <a:rPr lang="en-SG" b="1" i="0" dirty="0">
                <a:effectLst/>
                <a:latin typeface="+mj-lt"/>
              </a:rPr>
              <a:t>Resistivity (</a:t>
            </a:r>
            <a:r>
              <a:rPr lang="el-GR" b="1" i="1" dirty="0">
                <a:effectLst/>
                <a:latin typeface="+mj-lt"/>
              </a:rPr>
              <a:t>ρ</a:t>
            </a:r>
            <a:r>
              <a:rPr lang="el-GR" b="1" i="0" dirty="0">
                <a:effectLst/>
                <a:latin typeface="+mj-lt"/>
              </a:rPr>
              <a:t>)</a:t>
            </a:r>
            <a:r>
              <a:rPr lang="el-GR" b="0" i="0" dirty="0">
                <a:effectLst/>
                <a:latin typeface="+mj-lt"/>
              </a:rPr>
              <a:t>: </a:t>
            </a:r>
            <a:r>
              <a:rPr lang="en-SG" b="0" i="0" dirty="0">
                <a:effectLst/>
                <a:latin typeface="+mj-lt"/>
              </a:rPr>
              <a:t>Materials with higher resistivity create more resistance for the same length and area. Resistivity is sensitive to physical conditions; </a:t>
            </a:r>
          </a:p>
          <a:p>
            <a:pPr algn="l">
              <a:buFont typeface="Arial" panose="020B0604020202020204" pitchFamily="34" charset="0"/>
              <a:buChar char="•"/>
            </a:pPr>
            <a:endParaRPr lang="en-SG" b="0" i="0" dirty="0">
              <a:effectLst/>
              <a:latin typeface="+mj-lt"/>
            </a:endParaRPr>
          </a:p>
          <a:p>
            <a:pPr marL="742950" lvl="1" indent="-285750" algn="l">
              <a:buFont typeface="Arial" panose="020B0604020202020204" pitchFamily="34" charset="0"/>
              <a:buChar char="•"/>
            </a:pPr>
            <a:r>
              <a:rPr lang="en-SG" b="1" i="0" dirty="0">
                <a:effectLst/>
                <a:latin typeface="+mj-lt"/>
              </a:rPr>
              <a:t>Temperature</a:t>
            </a:r>
            <a:r>
              <a:rPr lang="en-SG" b="0" i="0" dirty="0">
                <a:effectLst/>
                <a:latin typeface="+mj-lt"/>
              </a:rPr>
              <a:t>: Many conductors have higher resistivity at higher temperatures.</a:t>
            </a:r>
          </a:p>
          <a:p>
            <a:pPr marL="742950" lvl="1" indent="-285750" algn="l">
              <a:buFont typeface="Arial" panose="020B0604020202020204" pitchFamily="34" charset="0"/>
              <a:buChar char="•"/>
            </a:pPr>
            <a:r>
              <a:rPr lang="en-SG" b="1" i="0" dirty="0">
                <a:effectLst/>
                <a:latin typeface="+mj-lt"/>
              </a:rPr>
              <a:t>Light</a:t>
            </a:r>
            <a:r>
              <a:rPr lang="en-SG" b="0" i="0" dirty="0">
                <a:effectLst/>
                <a:latin typeface="+mj-lt"/>
              </a:rPr>
              <a:t>: Some materials (like photoresistors) change their resistivity exposed to light.</a:t>
            </a:r>
          </a:p>
          <a:p>
            <a:pPr marL="742950" lvl="1" indent="-285750" algn="l">
              <a:buFont typeface="Arial" panose="020B0604020202020204" pitchFamily="34" charset="0"/>
              <a:buChar char="•"/>
            </a:pPr>
            <a:r>
              <a:rPr lang="en-SG" b="1" i="0" dirty="0">
                <a:effectLst/>
                <a:latin typeface="+mj-lt"/>
              </a:rPr>
              <a:t>Strain</a:t>
            </a:r>
            <a:r>
              <a:rPr lang="en-SG" b="0" i="0" dirty="0">
                <a:effectLst/>
                <a:latin typeface="+mj-lt"/>
              </a:rPr>
              <a:t>: Materials known as strain gauges increase in resistivity when stretched.</a:t>
            </a:r>
          </a:p>
          <a:p>
            <a:endParaRPr lang="en-US" dirty="0"/>
          </a:p>
        </p:txBody>
      </p:sp>
    </p:spTree>
    <p:extLst>
      <p:ext uri="{BB962C8B-B14F-4D97-AF65-F5344CB8AC3E}">
        <p14:creationId xmlns:p14="http://schemas.microsoft.com/office/powerpoint/2010/main" val="192348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17</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89529" y="3429000"/>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465611" y="523246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125572511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18</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560349" y="1448654"/>
            <a:ext cx="11071302" cy="4958871"/>
          </a:xfrm>
        </p:spPr>
        <p:txBody>
          <a:bodyPr>
            <a:normAutofit/>
          </a:bodyPr>
          <a:lstStyle/>
          <a:p>
            <a:pPr algn="just"/>
            <a:r>
              <a:rPr lang="en-SG" b="0" i="0" dirty="0">
                <a:effectLst/>
                <a:latin typeface="+mj-lt"/>
              </a:rPr>
              <a:t>ADCs convert </a:t>
            </a:r>
            <a:r>
              <a:rPr lang="en-SG" b="0" i="0" dirty="0" err="1">
                <a:effectLst/>
                <a:latin typeface="+mj-lt"/>
              </a:rPr>
              <a:t>analog</a:t>
            </a:r>
            <a:r>
              <a:rPr lang="en-SG" b="0" i="0" dirty="0">
                <a:effectLst/>
                <a:latin typeface="+mj-lt"/>
              </a:rPr>
              <a:t> signals, which have a continuous range of values, into digital signals, which have discrete numerical representations. This is essential for digital devices to process real-world </a:t>
            </a:r>
            <a:r>
              <a:rPr lang="en-SG" b="0" i="0" dirty="0" err="1">
                <a:effectLst/>
                <a:latin typeface="+mj-lt"/>
              </a:rPr>
              <a:t>analog</a:t>
            </a:r>
            <a:r>
              <a:rPr lang="en-SG" b="0" i="0" dirty="0">
                <a:effectLst/>
                <a:latin typeface="+mj-lt"/>
              </a:rPr>
              <a:t> inputs</a:t>
            </a:r>
          </a:p>
          <a:p>
            <a:pPr algn="l">
              <a:buFont typeface="Arial" panose="020B0604020202020204" pitchFamily="34" charset="0"/>
              <a:buChar char="•"/>
            </a:pPr>
            <a:r>
              <a:rPr lang="en-SG" sz="3000" b="1" i="0" dirty="0">
                <a:effectLst/>
                <a:latin typeface="+mj-lt"/>
              </a:rPr>
              <a:t>What are the various parameters of the ADC?</a:t>
            </a:r>
            <a:endParaRPr lang="en-SG" sz="3000" b="0" i="0" dirty="0">
              <a:effectLst/>
              <a:latin typeface="+mj-lt"/>
            </a:endParaRPr>
          </a:p>
          <a:p>
            <a:pPr marL="742950" lvl="1" indent="-285750" algn="l">
              <a:buFont typeface="Arial" panose="020B0604020202020204" pitchFamily="34" charset="0"/>
              <a:buChar char="•"/>
            </a:pPr>
            <a:r>
              <a:rPr lang="en-SG" b="1" i="0" dirty="0">
                <a:effectLst/>
                <a:latin typeface="+mj-lt"/>
              </a:rPr>
              <a:t>Resolution</a:t>
            </a:r>
            <a:r>
              <a:rPr lang="en-SG" b="0" i="0" dirty="0">
                <a:effectLst/>
                <a:latin typeface="+mj-lt"/>
              </a:rPr>
              <a:t>: Determined by the number of bits the ADC uses to represent the </a:t>
            </a:r>
            <a:r>
              <a:rPr lang="en-SG" b="0" i="0" dirty="0" err="1">
                <a:effectLst/>
                <a:latin typeface="+mj-lt"/>
              </a:rPr>
              <a:t>analog</a:t>
            </a:r>
            <a:r>
              <a:rPr lang="en-SG" b="0" i="0" dirty="0">
                <a:effectLst/>
                <a:latin typeface="+mj-lt"/>
              </a:rPr>
              <a:t> value. More bits mean higher resolution and finer granularity in the output</a:t>
            </a:r>
          </a:p>
          <a:p>
            <a:pPr marL="742950" lvl="1" indent="-285750" algn="l">
              <a:buFont typeface="Arial" panose="020B0604020202020204" pitchFamily="34" charset="0"/>
              <a:buChar char="•"/>
            </a:pPr>
            <a:r>
              <a:rPr lang="en-SG" b="1" i="0" dirty="0">
                <a:effectLst/>
                <a:latin typeface="+mj-lt"/>
              </a:rPr>
              <a:t>Sampling Rate</a:t>
            </a:r>
            <a:r>
              <a:rPr lang="en-SG" b="0" i="0" dirty="0">
                <a:effectLst/>
                <a:latin typeface="+mj-lt"/>
              </a:rPr>
              <a:t>: The frequency at which the ADC samples the </a:t>
            </a:r>
            <a:r>
              <a:rPr lang="en-SG" b="0" i="0" dirty="0" err="1">
                <a:effectLst/>
                <a:latin typeface="+mj-lt"/>
              </a:rPr>
              <a:t>analog</a:t>
            </a:r>
            <a:r>
              <a:rPr lang="en-SG" b="0" i="0" dirty="0">
                <a:effectLst/>
                <a:latin typeface="+mj-lt"/>
              </a:rPr>
              <a:t> signal. Higher sampling rates can capture more detail and are necessary to comply with the Nyquist theorem. It also means higher power consumption</a:t>
            </a:r>
          </a:p>
          <a:p>
            <a:pPr marL="742950" lvl="1" indent="-285750" algn="l">
              <a:buFont typeface="Arial" panose="020B0604020202020204" pitchFamily="34" charset="0"/>
              <a:buChar char="•"/>
            </a:pPr>
            <a:r>
              <a:rPr lang="en-SG" b="1" i="0" dirty="0">
                <a:effectLst/>
                <a:latin typeface="+mj-lt"/>
              </a:rPr>
              <a:t>Accuracy</a:t>
            </a:r>
            <a:r>
              <a:rPr lang="en-SG" b="0" i="0" dirty="0">
                <a:effectLst/>
                <a:latin typeface="+mj-lt"/>
              </a:rPr>
              <a:t>: The closeness of the ADC's output to the true input value. It includes factors such as linearity, noise, and error rate</a:t>
            </a:r>
          </a:p>
          <a:p>
            <a:endParaRPr lang="en-US" dirty="0">
              <a:latin typeface="+mj-lt"/>
            </a:endParaRPr>
          </a:p>
        </p:txBody>
      </p:sp>
    </p:spTree>
    <p:extLst>
      <p:ext uri="{BB962C8B-B14F-4D97-AF65-F5344CB8AC3E}">
        <p14:creationId xmlns:p14="http://schemas.microsoft.com/office/powerpoint/2010/main" val="211985280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9D36-5468-2DF4-9ACA-C5628AA8046D}"/>
              </a:ext>
            </a:extLst>
          </p:cNvPr>
          <p:cNvSpPr>
            <a:spLocks noGrp="1"/>
          </p:cNvSpPr>
          <p:nvPr>
            <p:ph type="title"/>
          </p:nvPr>
        </p:nvSpPr>
        <p:spPr/>
        <p:txBody>
          <a:bodyPr/>
          <a:lstStyle/>
          <a:p>
            <a:r>
              <a:rPr lang="en-US" dirty="0"/>
              <a:t>Digital Sensors</a:t>
            </a:r>
          </a:p>
        </p:txBody>
      </p:sp>
      <p:sp>
        <p:nvSpPr>
          <p:cNvPr id="3" name="Content Placeholder 2">
            <a:extLst>
              <a:ext uri="{FF2B5EF4-FFF2-40B4-BE49-F238E27FC236}">
                <a16:creationId xmlns:a16="http://schemas.microsoft.com/office/drawing/2014/main" id="{DED56202-15B1-7CD3-8F15-B3049CA19B27}"/>
              </a:ext>
            </a:extLst>
          </p:cNvPr>
          <p:cNvSpPr>
            <a:spLocks noGrp="1"/>
          </p:cNvSpPr>
          <p:nvPr>
            <p:ph idx="1"/>
          </p:nvPr>
        </p:nvSpPr>
        <p:spPr/>
        <p:txBody>
          <a:bodyPr/>
          <a:lstStyle/>
          <a:p>
            <a:pPr algn="just"/>
            <a:r>
              <a:rPr lang="en-US" dirty="0">
                <a:latin typeface="+mj-lt"/>
              </a:rPr>
              <a:t>Some sensors incorporate ADC within their circuits to provide digitized signal which then can be read by a microcontroller</a:t>
            </a:r>
          </a:p>
          <a:p>
            <a:pPr algn="just"/>
            <a:endParaRPr lang="en-US" dirty="0">
              <a:latin typeface="+mj-lt"/>
            </a:endParaRPr>
          </a:p>
          <a:p>
            <a:pPr algn="just"/>
            <a:r>
              <a:rPr lang="en-US" b="1" dirty="0"/>
              <a:t>Dynamic Range: </a:t>
            </a:r>
            <a:r>
              <a:rPr lang="en-SG" dirty="0">
                <a:latin typeface="+mj-lt"/>
              </a:rPr>
              <a:t>Digital sensors are unable to distinguish between two closely-spaced values of the physical quantity. The precision p of a sensor is the smallest absolute difference between two values of a physical quantity whose sensor readings are distinguishable</a:t>
            </a:r>
            <a:endParaRPr lang="en-US" dirty="0">
              <a:latin typeface="+mj-lt"/>
            </a:endParaRPr>
          </a:p>
        </p:txBody>
      </p:sp>
      <p:sp>
        <p:nvSpPr>
          <p:cNvPr id="4" name="Footer Placeholder 3">
            <a:extLst>
              <a:ext uri="{FF2B5EF4-FFF2-40B4-BE49-F238E27FC236}">
                <a16:creationId xmlns:a16="http://schemas.microsoft.com/office/drawing/2014/main" id="{F74F82EF-123B-ED87-44D8-8615E26AC183}"/>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76D72CED-1E8D-E8D6-A0CD-E5C8D59A2EAA}"/>
              </a:ext>
            </a:extLst>
          </p:cNvPr>
          <p:cNvSpPr>
            <a:spLocks noGrp="1"/>
          </p:cNvSpPr>
          <p:nvPr>
            <p:ph type="sldNum" sz="quarter" idx="12"/>
          </p:nvPr>
        </p:nvSpPr>
        <p:spPr/>
        <p:txBody>
          <a:bodyPr/>
          <a:lstStyle/>
          <a:p>
            <a:fld id="{687B7451-1438-CB4A-8106-82A64F1C7D7B}" type="slidenum">
              <a:rPr lang="sv-SE" smtClean="0"/>
              <a:pPr/>
              <a:t>19</a:t>
            </a:fld>
            <a:endParaRPr lang="sv-SE" dirty="0"/>
          </a:p>
        </p:txBody>
      </p:sp>
    </p:spTree>
    <p:extLst>
      <p:ext uri="{BB962C8B-B14F-4D97-AF65-F5344CB8AC3E}">
        <p14:creationId xmlns:p14="http://schemas.microsoft.com/office/powerpoint/2010/main" val="213673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E686-FCCE-7344-C5EB-DF0385F03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E4ECB-187D-BEF7-9097-CC995C2886EC}"/>
              </a:ext>
            </a:extLst>
          </p:cNvPr>
          <p:cNvSpPr>
            <a:spLocks noGrp="1"/>
          </p:cNvSpPr>
          <p:nvPr>
            <p:ph type="title"/>
          </p:nvPr>
        </p:nvSpPr>
        <p:spPr>
          <a:xfrm>
            <a:off x="419100" y="362345"/>
            <a:ext cx="11974277" cy="1325563"/>
          </a:xfrm>
        </p:spPr>
        <p:txBody>
          <a:bodyPr>
            <a:noAutofit/>
          </a:bodyPr>
          <a:lstStyle/>
          <a:p>
            <a:r>
              <a:rPr lang="en-US" sz="4000" dirty="0">
                <a:latin typeface="+mn-lt"/>
              </a:rPr>
              <a:t>Phase modulation: vary phase of carrier signal</a:t>
            </a:r>
          </a:p>
        </p:txBody>
      </p:sp>
      <p:sp>
        <p:nvSpPr>
          <p:cNvPr id="8" name="Slide Number Placeholder 7">
            <a:extLst>
              <a:ext uri="{FF2B5EF4-FFF2-40B4-BE49-F238E27FC236}">
                <a16:creationId xmlns:a16="http://schemas.microsoft.com/office/drawing/2014/main" id="{A78D5964-A950-E062-47AC-A9F2F5AC45CE}"/>
              </a:ext>
            </a:extLst>
          </p:cNvPr>
          <p:cNvSpPr>
            <a:spLocks noGrp="1"/>
          </p:cNvSpPr>
          <p:nvPr>
            <p:ph type="sldNum" sz="quarter" idx="12"/>
          </p:nvPr>
        </p:nvSpPr>
        <p:spPr/>
        <p:txBody>
          <a:bodyPr/>
          <a:lstStyle/>
          <a:p>
            <a:fld id="{687B7451-1438-CB4A-8106-82A64F1C7D7B}" type="slidenum">
              <a:rPr lang="sv-SE" smtClean="0"/>
              <a:t>2</a:t>
            </a:fld>
            <a:endParaRPr lang="sv-SE" dirty="0"/>
          </a:p>
        </p:txBody>
      </p:sp>
      <p:sp>
        <p:nvSpPr>
          <p:cNvPr id="6" name="Content Placeholder 2">
            <a:extLst>
              <a:ext uri="{FF2B5EF4-FFF2-40B4-BE49-F238E27FC236}">
                <a16:creationId xmlns:a16="http://schemas.microsoft.com/office/drawing/2014/main" id="{62C1A278-ABAA-FD60-9729-66B0D8EB31C2}"/>
              </a:ext>
            </a:extLst>
          </p:cNvPr>
          <p:cNvSpPr>
            <a:spLocks noGrp="1"/>
          </p:cNvSpPr>
          <p:nvPr>
            <p:ph idx="1"/>
          </p:nvPr>
        </p:nvSpPr>
        <p:spPr>
          <a:xfrm>
            <a:off x="585820" y="1598810"/>
            <a:ext cx="11353800" cy="4846638"/>
          </a:xfrm>
        </p:spPr>
        <p:txBody>
          <a:bodyPr>
            <a:normAutofit/>
          </a:bodyPr>
          <a:lstStyle/>
          <a:p>
            <a:r>
              <a:rPr lang="en-US" dirty="0">
                <a:latin typeface="+mj-lt"/>
              </a:rPr>
              <a:t>Change phase of a carrier signal according to the message signal</a:t>
            </a:r>
          </a:p>
          <a:p>
            <a:r>
              <a:rPr lang="en-US" dirty="0">
                <a:latin typeface="+mj-lt"/>
              </a:rPr>
              <a:t>It is an integral part of modern communication standards: </a:t>
            </a:r>
            <a:r>
              <a:rPr lang="en-US" dirty="0" err="1">
                <a:latin typeface="+mj-lt"/>
              </a:rPr>
              <a:t>WiFi</a:t>
            </a:r>
            <a:r>
              <a:rPr lang="en-US" dirty="0">
                <a:latin typeface="+mj-lt"/>
              </a:rPr>
              <a:t>, Television</a:t>
            </a:r>
          </a:p>
          <a:p>
            <a:r>
              <a:rPr lang="en-US" b="1" dirty="0">
                <a:latin typeface="+mj-lt"/>
              </a:rPr>
              <a:t>Advantages (over FM): </a:t>
            </a:r>
            <a:r>
              <a:rPr lang="en-US" dirty="0">
                <a:latin typeface="+mj-lt"/>
              </a:rPr>
              <a:t>Better SNR, spectral efficiency</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diagram of a mathematical equation&#10;&#10;Description automatically generated">
            <a:extLst>
              <a:ext uri="{FF2B5EF4-FFF2-40B4-BE49-F238E27FC236}">
                <a16:creationId xmlns:a16="http://schemas.microsoft.com/office/drawing/2014/main" id="{D3F0DE07-E1BF-F9F9-78F3-3F908E716552}"/>
              </a:ext>
            </a:extLst>
          </p:cNvPr>
          <p:cNvPicPr>
            <a:picLocks noChangeAspect="1"/>
          </p:cNvPicPr>
          <p:nvPr/>
        </p:nvPicPr>
        <p:blipFill>
          <a:blip r:embed="rId3"/>
          <a:stretch>
            <a:fillRect/>
          </a:stretch>
        </p:blipFill>
        <p:spPr>
          <a:xfrm>
            <a:off x="6096000" y="3428999"/>
            <a:ext cx="3292475" cy="3292475"/>
          </a:xfrm>
          <a:prstGeom prst="rect">
            <a:avLst/>
          </a:prstGeom>
        </p:spPr>
      </p:pic>
      <p:pic>
        <p:nvPicPr>
          <p:cNvPr id="10" name="Picture 9" descr="A diagram of an oscillating sine wave&#10;&#10;Description automatically generated">
            <a:extLst>
              <a:ext uri="{FF2B5EF4-FFF2-40B4-BE49-F238E27FC236}">
                <a16:creationId xmlns:a16="http://schemas.microsoft.com/office/drawing/2014/main" id="{B1F674BA-87BA-D0EF-4A1E-129FBC19F52F}"/>
              </a:ext>
            </a:extLst>
          </p:cNvPr>
          <p:cNvPicPr>
            <a:picLocks noChangeAspect="1"/>
          </p:cNvPicPr>
          <p:nvPr/>
        </p:nvPicPr>
        <p:blipFill>
          <a:blip r:embed="rId4"/>
          <a:stretch>
            <a:fillRect/>
          </a:stretch>
        </p:blipFill>
        <p:spPr>
          <a:xfrm>
            <a:off x="2144914" y="3429000"/>
            <a:ext cx="3550478" cy="3086184"/>
          </a:xfrm>
          <a:prstGeom prst="rect">
            <a:avLst/>
          </a:prstGeom>
        </p:spPr>
      </p:pic>
    </p:spTree>
    <p:extLst>
      <p:ext uri="{BB962C8B-B14F-4D97-AF65-F5344CB8AC3E}">
        <p14:creationId xmlns:p14="http://schemas.microsoft.com/office/powerpoint/2010/main" val="232024695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048AA-818F-C455-FA0E-FDB2C2D45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BB6AE-EBCB-EA36-D03C-833FB95C6A98}"/>
              </a:ext>
            </a:extLst>
          </p:cNvPr>
          <p:cNvSpPr>
            <a:spLocks noGrp="1"/>
          </p:cNvSpPr>
          <p:nvPr>
            <p:ph type="title"/>
          </p:nvPr>
        </p:nvSpPr>
        <p:spPr/>
        <p:txBody>
          <a:bodyPr/>
          <a:lstStyle/>
          <a:p>
            <a:r>
              <a:rPr lang="en-US"/>
              <a:t>Dynamic Range of Digital Sensors</a:t>
            </a:r>
            <a:endParaRPr lang="en-US" dirty="0"/>
          </a:p>
        </p:txBody>
      </p:sp>
      <p:sp>
        <p:nvSpPr>
          <p:cNvPr id="3" name="Content Placeholder 2">
            <a:extLst>
              <a:ext uri="{FF2B5EF4-FFF2-40B4-BE49-F238E27FC236}">
                <a16:creationId xmlns:a16="http://schemas.microsoft.com/office/drawing/2014/main" id="{13FD9F21-733A-BF8D-548C-895598B4A9A3}"/>
              </a:ext>
            </a:extLst>
          </p:cNvPr>
          <p:cNvSpPr>
            <a:spLocks noGrp="1"/>
          </p:cNvSpPr>
          <p:nvPr>
            <p:ph idx="1"/>
          </p:nvPr>
        </p:nvSpPr>
        <p:spPr/>
        <p:txBody>
          <a:bodyPr/>
          <a:lstStyle/>
          <a:p>
            <a:pPr algn="just"/>
            <a:r>
              <a:rPr lang="en-SG" dirty="0">
                <a:latin typeface="+mj-lt"/>
              </a:rPr>
              <a:t>D ∈ R+ of a digital sensor is the ratio</a:t>
            </a:r>
          </a:p>
          <a:p>
            <a:pPr algn="just"/>
            <a:r>
              <a:rPr lang="en-SG" dirty="0">
                <a:latin typeface="+mj-lt"/>
              </a:rPr>
              <a:t>p = Represents the precision of the sensor</a:t>
            </a:r>
            <a:endParaRPr lang="en-US" dirty="0">
              <a:latin typeface="+mj-lt"/>
            </a:endParaRPr>
          </a:p>
        </p:txBody>
      </p:sp>
      <p:sp>
        <p:nvSpPr>
          <p:cNvPr id="4" name="Footer Placeholder 3">
            <a:extLst>
              <a:ext uri="{FF2B5EF4-FFF2-40B4-BE49-F238E27FC236}">
                <a16:creationId xmlns:a16="http://schemas.microsoft.com/office/drawing/2014/main" id="{940878AD-1EE2-C64B-9903-45277CED0D9F}"/>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893624FC-EA13-2AEE-4FCC-E15F44EE8A08}"/>
              </a:ext>
            </a:extLst>
          </p:cNvPr>
          <p:cNvSpPr>
            <a:spLocks noGrp="1"/>
          </p:cNvSpPr>
          <p:nvPr>
            <p:ph type="sldNum" sz="quarter" idx="12"/>
          </p:nvPr>
        </p:nvSpPr>
        <p:spPr/>
        <p:txBody>
          <a:bodyPr/>
          <a:lstStyle/>
          <a:p>
            <a:fld id="{687B7451-1438-CB4A-8106-82A64F1C7D7B}" type="slidenum">
              <a:rPr lang="sv-SE" smtClean="0"/>
              <a:pPr/>
              <a:t>20</a:t>
            </a:fld>
            <a:endParaRPr lang="sv-SE" dirty="0"/>
          </a:p>
        </p:txBody>
      </p:sp>
      <p:pic>
        <p:nvPicPr>
          <p:cNvPr id="7" name="Picture 6">
            <a:extLst>
              <a:ext uri="{FF2B5EF4-FFF2-40B4-BE49-F238E27FC236}">
                <a16:creationId xmlns:a16="http://schemas.microsoft.com/office/drawing/2014/main" id="{AB251F46-B7F3-F4F4-6AB2-C7D88599EC41}"/>
              </a:ext>
            </a:extLst>
          </p:cNvPr>
          <p:cNvPicPr>
            <a:picLocks noChangeAspect="1"/>
          </p:cNvPicPr>
          <p:nvPr/>
        </p:nvPicPr>
        <p:blipFill>
          <a:blip r:embed="rId2"/>
          <a:stretch>
            <a:fillRect/>
          </a:stretch>
        </p:blipFill>
        <p:spPr>
          <a:xfrm>
            <a:off x="2467896" y="2712488"/>
            <a:ext cx="6485604" cy="2577612"/>
          </a:xfrm>
          <a:prstGeom prst="rect">
            <a:avLst/>
          </a:prstGeom>
        </p:spPr>
      </p:pic>
    </p:spTree>
    <p:extLst>
      <p:ext uri="{BB962C8B-B14F-4D97-AF65-F5344CB8AC3E}">
        <p14:creationId xmlns:p14="http://schemas.microsoft.com/office/powerpoint/2010/main" val="3111165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FA864-2DC4-8085-4921-987C7414D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AEFF1-5B73-7D6E-45B1-B42CA875A4D7}"/>
              </a:ext>
            </a:extLst>
          </p:cNvPr>
          <p:cNvSpPr>
            <a:spLocks noGrp="1"/>
          </p:cNvSpPr>
          <p:nvPr>
            <p:ph type="title"/>
          </p:nvPr>
        </p:nvSpPr>
        <p:spPr/>
        <p:txBody>
          <a:bodyPr/>
          <a:lstStyle/>
          <a:p>
            <a:r>
              <a:rPr lang="en-US"/>
              <a:t>Dynamic Range of Digital Sensors</a:t>
            </a:r>
            <a:endParaRPr lang="en-US" dirty="0"/>
          </a:p>
        </p:txBody>
      </p:sp>
      <p:sp>
        <p:nvSpPr>
          <p:cNvPr id="3" name="Content Placeholder 2">
            <a:extLst>
              <a:ext uri="{FF2B5EF4-FFF2-40B4-BE49-F238E27FC236}">
                <a16:creationId xmlns:a16="http://schemas.microsoft.com/office/drawing/2014/main" id="{BD45F3F2-0132-2B2C-A77E-99C02A38FA20}"/>
              </a:ext>
            </a:extLst>
          </p:cNvPr>
          <p:cNvSpPr>
            <a:spLocks noGrp="1"/>
          </p:cNvSpPr>
          <p:nvPr>
            <p:ph idx="1"/>
          </p:nvPr>
        </p:nvSpPr>
        <p:spPr/>
        <p:txBody>
          <a:bodyPr/>
          <a:lstStyle/>
          <a:p>
            <a:pPr algn="just"/>
            <a:r>
              <a:rPr lang="en-SG" dirty="0">
                <a:latin typeface="+mj-lt"/>
              </a:rPr>
              <a:t>D ∈ R+ of a digital sensor is the ratio</a:t>
            </a:r>
          </a:p>
          <a:p>
            <a:pPr algn="just"/>
            <a:r>
              <a:rPr lang="en-SG" dirty="0">
                <a:latin typeface="+mj-lt"/>
              </a:rPr>
              <a:t>p = Represents the precision of the sensor</a:t>
            </a:r>
          </a:p>
          <a:p>
            <a:pPr algn="just"/>
            <a:endParaRPr lang="en-SG" dirty="0">
              <a:latin typeface="+mj-lt"/>
            </a:endParaRPr>
          </a:p>
          <a:p>
            <a:pPr algn="just"/>
            <a:endParaRPr lang="en-SG" dirty="0">
              <a:latin typeface="+mj-lt"/>
            </a:endParaRPr>
          </a:p>
          <a:p>
            <a:pPr algn="just"/>
            <a:endParaRPr lang="en-SG" dirty="0">
              <a:latin typeface="+mj-lt"/>
            </a:endParaRPr>
          </a:p>
          <a:p>
            <a:pPr algn="just"/>
            <a:endParaRPr lang="en-SG" dirty="0">
              <a:latin typeface="+mj-lt"/>
            </a:endParaRPr>
          </a:p>
          <a:p>
            <a:pPr algn="just"/>
            <a:endParaRPr lang="en-SG" dirty="0">
              <a:latin typeface="+mj-lt"/>
            </a:endParaRPr>
          </a:p>
          <a:p>
            <a:pPr algn="just"/>
            <a:r>
              <a:rPr lang="en-SG" dirty="0">
                <a:latin typeface="+mj-lt"/>
              </a:rPr>
              <a:t>Where H and L are the limits of the range in </a:t>
            </a:r>
          </a:p>
        </p:txBody>
      </p:sp>
      <p:sp>
        <p:nvSpPr>
          <p:cNvPr id="4" name="Footer Placeholder 3">
            <a:extLst>
              <a:ext uri="{FF2B5EF4-FFF2-40B4-BE49-F238E27FC236}">
                <a16:creationId xmlns:a16="http://schemas.microsoft.com/office/drawing/2014/main" id="{50E999C5-87A9-EEBF-DDB0-99F063828252}"/>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C2B20366-8BEE-76AC-24E6-3B567F7C2467}"/>
              </a:ext>
            </a:extLst>
          </p:cNvPr>
          <p:cNvSpPr>
            <a:spLocks noGrp="1"/>
          </p:cNvSpPr>
          <p:nvPr>
            <p:ph type="sldNum" sz="quarter" idx="12"/>
          </p:nvPr>
        </p:nvSpPr>
        <p:spPr/>
        <p:txBody>
          <a:bodyPr/>
          <a:lstStyle/>
          <a:p>
            <a:fld id="{687B7451-1438-CB4A-8106-82A64F1C7D7B}" type="slidenum">
              <a:rPr lang="sv-SE" smtClean="0"/>
              <a:pPr/>
              <a:t>21</a:t>
            </a:fld>
            <a:endParaRPr lang="sv-SE" dirty="0"/>
          </a:p>
        </p:txBody>
      </p:sp>
      <p:pic>
        <p:nvPicPr>
          <p:cNvPr id="7" name="Picture 6">
            <a:extLst>
              <a:ext uri="{FF2B5EF4-FFF2-40B4-BE49-F238E27FC236}">
                <a16:creationId xmlns:a16="http://schemas.microsoft.com/office/drawing/2014/main" id="{9EE62D13-2653-1994-13AF-B7409228FDF8}"/>
              </a:ext>
            </a:extLst>
          </p:cNvPr>
          <p:cNvPicPr>
            <a:picLocks noChangeAspect="1"/>
          </p:cNvPicPr>
          <p:nvPr/>
        </p:nvPicPr>
        <p:blipFill>
          <a:blip r:embed="rId2"/>
          <a:stretch>
            <a:fillRect/>
          </a:stretch>
        </p:blipFill>
        <p:spPr>
          <a:xfrm>
            <a:off x="2467896" y="2712488"/>
            <a:ext cx="6485604" cy="2577612"/>
          </a:xfrm>
          <a:prstGeom prst="rect">
            <a:avLst/>
          </a:prstGeom>
        </p:spPr>
      </p:pic>
    </p:spTree>
    <p:extLst>
      <p:ext uri="{BB962C8B-B14F-4D97-AF65-F5344CB8AC3E}">
        <p14:creationId xmlns:p14="http://schemas.microsoft.com/office/powerpoint/2010/main" val="989564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7CF3C-87EB-0520-3BE8-0A8B18AC5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DE28B-1D95-5FF7-0D8C-C3A290B14143}"/>
              </a:ext>
            </a:extLst>
          </p:cNvPr>
          <p:cNvSpPr>
            <a:spLocks noGrp="1"/>
          </p:cNvSpPr>
          <p:nvPr>
            <p:ph type="title"/>
          </p:nvPr>
        </p:nvSpPr>
        <p:spPr/>
        <p:txBody>
          <a:bodyPr/>
          <a:lstStyle/>
          <a:p>
            <a:r>
              <a:rPr lang="en-US"/>
              <a:t>Dynamic Range of Digital Sensors</a:t>
            </a:r>
            <a:endParaRPr lang="en-US" dirty="0"/>
          </a:p>
        </p:txBody>
      </p:sp>
      <p:sp>
        <p:nvSpPr>
          <p:cNvPr id="3" name="Content Placeholder 2">
            <a:extLst>
              <a:ext uri="{FF2B5EF4-FFF2-40B4-BE49-F238E27FC236}">
                <a16:creationId xmlns:a16="http://schemas.microsoft.com/office/drawing/2014/main" id="{39473978-3250-B855-3502-97032F84E0C9}"/>
              </a:ext>
            </a:extLst>
          </p:cNvPr>
          <p:cNvSpPr>
            <a:spLocks noGrp="1"/>
          </p:cNvSpPr>
          <p:nvPr>
            <p:ph idx="1"/>
          </p:nvPr>
        </p:nvSpPr>
        <p:spPr/>
        <p:txBody>
          <a:bodyPr/>
          <a:lstStyle/>
          <a:p>
            <a:pPr algn="just"/>
            <a:r>
              <a:rPr lang="en-SG" dirty="0">
                <a:latin typeface="+mj-lt"/>
              </a:rPr>
              <a:t>Dynamic range is often expressed in the unit of decibels</a:t>
            </a:r>
          </a:p>
          <a:p>
            <a:pPr algn="just"/>
            <a:r>
              <a:rPr lang="en-SG" dirty="0">
                <a:latin typeface="+mj-lt"/>
              </a:rPr>
              <a:t>How do you estimate in decibels?</a:t>
            </a:r>
          </a:p>
          <a:p>
            <a:pPr algn="just"/>
            <a:endParaRPr lang="en-SG" dirty="0">
              <a:latin typeface="+mj-lt"/>
            </a:endParaRPr>
          </a:p>
        </p:txBody>
      </p:sp>
      <p:sp>
        <p:nvSpPr>
          <p:cNvPr id="4" name="Footer Placeholder 3">
            <a:extLst>
              <a:ext uri="{FF2B5EF4-FFF2-40B4-BE49-F238E27FC236}">
                <a16:creationId xmlns:a16="http://schemas.microsoft.com/office/drawing/2014/main" id="{5B2C1C61-D1CB-C403-492F-59C0A18B4317}"/>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FE97E73D-D6D3-4DD3-2F93-00149A4EB4AC}"/>
              </a:ext>
            </a:extLst>
          </p:cNvPr>
          <p:cNvSpPr>
            <a:spLocks noGrp="1"/>
          </p:cNvSpPr>
          <p:nvPr>
            <p:ph type="sldNum" sz="quarter" idx="12"/>
          </p:nvPr>
        </p:nvSpPr>
        <p:spPr/>
        <p:txBody>
          <a:bodyPr/>
          <a:lstStyle/>
          <a:p>
            <a:fld id="{687B7451-1438-CB4A-8106-82A64F1C7D7B}" type="slidenum">
              <a:rPr lang="sv-SE" smtClean="0"/>
              <a:pPr/>
              <a:t>22</a:t>
            </a:fld>
            <a:endParaRPr lang="sv-SE" dirty="0"/>
          </a:p>
        </p:txBody>
      </p:sp>
      <p:pic>
        <p:nvPicPr>
          <p:cNvPr id="6" name="Picture 5">
            <a:extLst>
              <a:ext uri="{FF2B5EF4-FFF2-40B4-BE49-F238E27FC236}">
                <a16:creationId xmlns:a16="http://schemas.microsoft.com/office/drawing/2014/main" id="{7A6646FD-7782-43AD-DCEE-E74F592533B7}"/>
              </a:ext>
            </a:extLst>
          </p:cNvPr>
          <p:cNvPicPr>
            <a:picLocks noChangeAspect="1"/>
          </p:cNvPicPr>
          <p:nvPr/>
        </p:nvPicPr>
        <p:blipFill>
          <a:blip r:embed="rId2"/>
          <a:stretch>
            <a:fillRect/>
          </a:stretch>
        </p:blipFill>
        <p:spPr>
          <a:xfrm>
            <a:off x="3696621" y="3141113"/>
            <a:ext cx="3744093" cy="1488037"/>
          </a:xfrm>
          <a:prstGeom prst="rect">
            <a:avLst/>
          </a:prstGeom>
        </p:spPr>
      </p:pic>
      <p:pic>
        <p:nvPicPr>
          <p:cNvPr id="9" name="Picture 8" descr="A close-up of a number&#10;&#10;Description automatically generated">
            <a:extLst>
              <a:ext uri="{FF2B5EF4-FFF2-40B4-BE49-F238E27FC236}">
                <a16:creationId xmlns:a16="http://schemas.microsoft.com/office/drawing/2014/main" id="{EBFEF901-0BD7-50D7-9BCA-6FCCB71B1036}"/>
              </a:ext>
            </a:extLst>
          </p:cNvPr>
          <p:cNvPicPr>
            <a:picLocks noChangeAspect="1"/>
          </p:cNvPicPr>
          <p:nvPr/>
        </p:nvPicPr>
        <p:blipFill>
          <a:blip r:embed="rId3"/>
          <a:stretch>
            <a:fillRect/>
          </a:stretch>
        </p:blipFill>
        <p:spPr>
          <a:xfrm>
            <a:off x="3422367" y="5009357"/>
            <a:ext cx="4292600" cy="1257300"/>
          </a:xfrm>
          <a:prstGeom prst="rect">
            <a:avLst/>
          </a:prstGeom>
        </p:spPr>
      </p:pic>
    </p:spTree>
    <p:extLst>
      <p:ext uri="{BB962C8B-B14F-4D97-AF65-F5344CB8AC3E}">
        <p14:creationId xmlns:p14="http://schemas.microsoft.com/office/powerpoint/2010/main" val="1039258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9C542-296C-929E-9ACD-B13D85C245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EE18B-DA55-9598-9260-0515CFFBFEDB}"/>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7F60D12B-3AA4-0E16-BAE8-B877A245FFC0}"/>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a:t>
            </a:r>
          </a:p>
          <a:p>
            <a:pPr algn="just"/>
            <a:endParaRPr lang="en-SG" dirty="0">
              <a:latin typeface="+mj-lt"/>
            </a:endParaRPr>
          </a:p>
          <a:p>
            <a:pPr algn="just"/>
            <a:endParaRPr lang="en-SG" dirty="0">
              <a:latin typeface="+mj-lt"/>
            </a:endParaRPr>
          </a:p>
        </p:txBody>
      </p:sp>
      <p:sp>
        <p:nvSpPr>
          <p:cNvPr id="4" name="Footer Placeholder 3">
            <a:extLst>
              <a:ext uri="{FF2B5EF4-FFF2-40B4-BE49-F238E27FC236}">
                <a16:creationId xmlns:a16="http://schemas.microsoft.com/office/drawing/2014/main" id="{E04E5884-66D8-17BE-37A5-957B19BEE8F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B99D694-5A87-A845-E65D-F72324CA5285}"/>
              </a:ext>
            </a:extLst>
          </p:cNvPr>
          <p:cNvSpPr>
            <a:spLocks noGrp="1"/>
          </p:cNvSpPr>
          <p:nvPr>
            <p:ph type="sldNum" sz="quarter" idx="12"/>
          </p:nvPr>
        </p:nvSpPr>
        <p:spPr/>
        <p:txBody>
          <a:bodyPr/>
          <a:lstStyle/>
          <a:p>
            <a:fld id="{687B7451-1438-CB4A-8106-82A64F1C7D7B}" type="slidenum">
              <a:rPr lang="sv-SE" smtClean="0"/>
              <a:pPr/>
              <a:t>23</a:t>
            </a:fld>
            <a:endParaRPr lang="sv-SE" dirty="0"/>
          </a:p>
        </p:txBody>
      </p:sp>
    </p:spTree>
    <p:extLst>
      <p:ext uri="{BB962C8B-B14F-4D97-AF65-F5344CB8AC3E}">
        <p14:creationId xmlns:p14="http://schemas.microsoft.com/office/powerpoint/2010/main" val="358176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B6F2-1D16-1F3E-3D71-20C2E3D9D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545AD-F922-5870-A012-48199C856F0A}"/>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E3CC0C99-E27E-A8D3-412D-6F72BB894047}"/>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a:t>
            </a:r>
          </a:p>
          <a:p>
            <a:pPr algn="just"/>
            <a:endParaRPr lang="en-SG" dirty="0">
              <a:latin typeface="+mj-lt"/>
            </a:endParaRPr>
          </a:p>
        </p:txBody>
      </p:sp>
      <p:sp>
        <p:nvSpPr>
          <p:cNvPr id="4" name="Footer Placeholder 3">
            <a:extLst>
              <a:ext uri="{FF2B5EF4-FFF2-40B4-BE49-F238E27FC236}">
                <a16:creationId xmlns:a16="http://schemas.microsoft.com/office/drawing/2014/main" id="{D3EDF126-D95E-FB84-7625-0308F479BDA2}"/>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4695EE63-A580-9EF0-758B-0BFA21C662D6}"/>
              </a:ext>
            </a:extLst>
          </p:cNvPr>
          <p:cNvSpPr>
            <a:spLocks noGrp="1"/>
          </p:cNvSpPr>
          <p:nvPr>
            <p:ph type="sldNum" sz="quarter" idx="12"/>
          </p:nvPr>
        </p:nvSpPr>
        <p:spPr/>
        <p:txBody>
          <a:bodyPr/>
          <a:lstStyle/>
          <a:p>
            <a:fld id="{687B7451-1438-CB4A-8106-82A64F1C7D7B}" type="slidenum">
              <a:rPr lang="sv-SE" smtClean="0"/>
              <a:pPr/>
              <a:t>24</a:t>
            </a:fld>
            <a:endParaRPr lang="sv-SE" dirty="0"/>
          </a:p>
        </p:txBody>
      </p:sp>
    </p:spTree>
    <p:extLst>
      <p:ext uri="{BB962C8B-B14F-4D97-AF65-F5344CB8AC3E}">
        <p14:creationId xmlns:p14="http://schemas.microsoft.com/office/powerpoint/2010/main" val="4093706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C49FC-5F49-EB40-66F0-309EEC8D5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A30E9-DC5C-46F9-FDF4-A15DCC94B0A0}"/>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AE53C4E1-A169-CC82-F384-6137946B13BB}"/>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 represented by a real number x(t) ∈ R</a:t>
            </a:r>
          </a:p>
          <a:p>
            <a:pPr algn="just"/>
            <a:endParaRPr lang="en-SG" dirty="0">
              <a:latin typeface="+mj-lt"/>
            </a:endParaRPr>
          </a:p>
        </p:txBody>
      </p:sp>
      <p:sp>
        <p:nvSpPr>
          <p:cNvPr id="4" name="Footer Placeholder 3">
            <a:extLst>
              <a:ext uri="{FF2B5EF4-FFF2-40B4-BE49-F238E27FC236}">
                <a16:creationId xmlns:a16="http://schemas.microsoft.com/office/drawing/2014/main" id="{E1BC2553-1F6C-8D7B-6ABF-B52A930DC4A4}"/>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629413BE-DF5E-0C65-9AD1-372A853A98ED}"/>
              </a:ext>
            </a:extLst>
          </p:cNvPr>
          <p:cNvSpPr>
            <a:spLocks noGrp="1"/>
          </p:cNvSpPr>
          <p:nvPr>
            <p:ph type="sldNum" sz="quarter" idx="12"/>
          </p:nvPr>
        </p:nvSpPr>
        <p:spPr/>
        <p:txBody>
          <a:bodyPr/>
          <a:lstStyle/>
          <a:p>
            <a:fld id="{687B7451-1438-CB4A-8106-82A64F1C7D7B}" type="slidenum">
              <a:rPr lang="sv-SE" smtClean="0"/>
              <a:pPr/>
              <a:t>25</a:t>
            </a:fld>
            <a:endParaRPr lang="sv-SE" dirty="0"/>
          </a:p>
        </p:txBody>
      </p:sp>
    </p:spTree>
    <p:extLst>
      <p:ext uri="{BB962C8B-B14F-4D97-AF65-F5344CB8AC3E}">
        <p14:creationId xmlns:p14="http://schemas.microsoft.com/office/powerpoint/2010/main" val="2641304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54462-B06D-7ED0-DFE9-309F7C889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8FD82-1A03-0BA6-5C45-38417C9F3D2C}"/>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EF77EC8A-3B80-7AF4-F20E-9DC0A733C04F}"/>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 represented by a real number x(t) ∈ R</a:t>
            </a:r>
          </a:p>
          <a:p>
            <a:pPr algn="just"/>
            <a:r>
              <a:rPr lang="en-SG" dirty="0">
                <a:latin typeface="+mj-lt"/>
              </a:rPr>
              <a:t>Digital sensor picks </a:t>
            </a:r>
            <a:r>
              <a:rPr lang="en-SG" dirty="0"/>
              <a:t>one of the </a:t>
            </a:r>
            <a:r>
              <a:rPr lang="en-SG" dirty="0">
                <a:latin typeface="+mj-lt"/>
              </a:rPr>
              <a:t>2</a:t>
            </a:r>
            <a:r>
              <a:rPr lang="en-SG" baseline="30000" dirty="0">
                <a:latin typeface="+mj-lt"/>
              </a:rPr>
              <a:t>n</a:t>
            </a:r>
            <a:r>
              <a:rPr lang="en-SG" dirty="0">
                <a:latin typeface="+mj-lt"/>
              </a:rPr>
              <a:t> distinct numbers to represent it</a:t>
            </a:r>
          </a:p>
          <a:p>
            <a:pPr lvl="1" algn="just"/>
            <a:r>
              <a:rPr lang="en-SG" dirty="0">
                <a:latin typeface="+mj-lt"/>
              </a:rPr>
              <a:t>Thus the sensor readings are Quantized!</a:t>
            </a:r>
          </a:p>
        </p:txBody>
      </p:sp>
      <p:sp>
        <p:nvSpPr>
          <p:cNvPr id="4" name="Footer Placeholder 3">
            <a:extLst>
              <a:ext uri="{FF2B5EF4-FFF2-40B4-BE49-F238E27FC236}">
                <a16:creationId xmlns:a16="http://schemas.microsoft.com/office/drawing/2014/main" id="{AF7AB707-CBA1-2A17-B71D-2C1FF012C189}"/>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186D1126-0134-8309-B609-6DD09B2B0A63}"/>
              </a:ext>
            </a:extLst>
          </p:cNvPr>
          <p:cNvSpPr>
            <a:spLocks noGrp="1"/>
          </p:cNvSpPr>
          <p:nvPr>
            <p:ph type="sldNum" sz="quarter" idx="12"/>
          </p:nvPr>
        </p:nvSpPr>
        <p:spPr/>
        <p:txBody>
          <a:bodyPr/>
          <a:lstStyle/>
          <a:p>
            <a:fld id="{687B7451-1438-CB4A-8106-82A64F1C7D7B}" type="slidenum">
              <a:rPr lang="sv-SE" smtClean="0"/>
              <a:pPr/>
              <a:t>26</a:t>
            </a:fld>
            <a:endParaRPr lang="sv-SE" dirty="0"/>
          </a:p>
        </p:txBody>
      </p:sp>
    </p:spTree>
    <p:extLst>
      <p:ext uri="{BB962C8B-B14F-4D97-AF65-F5344CB8AC3E}">
        <p14:creationId xmlns:p14="http://schemas.microsoft.com/office/powerpoint/2010/main" val="3155962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47658-92C1-2115-672E-C338DBAF70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48F32-2621-D974-EDDD-41386A66560F}"/>
              </a:ext>
            </a:extLst>
          </p:cNvPr>
          <p:cNvSpPr>
            <a:spLocks noGrp="1"/>
          </p:cNvSpPr>
          <p:nvPr>
            <p:ph type="title"/>
          </p:nvPr>
        </p:nvSpPr>
        <p:spPr/>
        <p:txBody>
          <a:bodyPr/>
          <a:lstStyle/>
          <a:p>
            <a:r>
              <a:rPr lang="en-US" dirty="0"/>
              <a:t>Quantization of sensor readings</a:t>
            </a:r>
          </a:p>
        </p:txBody>
      </p:sp>
      <p:sp>
        <p:nvSpPr>
          <p:cNvPr id="3" name="Content Placeholder 2">
            <a:extLst>
              <a:ext uri="{FF2B5EF4-FFF2-40B4-BE49-F238E27FC236}">
                <a16:creationId xmlns:a16="http://schemas.microsoft.com/office/drawing/2014/main" id="{9DD30EFA-211A-9E10-704C-EB0B7FDDE607}"/>
              </a:ext>
            </a:extLst>
          </p:cNvPr>
          <p:cNvSpPr>
            <a:spLocks noGrp="1"/>
          </p:cNvSpPr>
          <p:nvPr>
            <p:ph idx="1"/>
          </p:nvPr>
        </p:nvSpPr>
        <p:spPr>
          <a:xfrm>
            <a:off x="838200" y="1562389"/>
            <a:ext cx="10515600" cy="4351338"/>
          </a:xfrm>
        </p:spPr>
        <p:txBody>
          <a:bodyPr/>
          <a:lstStyle/>
          <a:p>
            <a:pPr algn="just"/>
            <a:r>
              <a:rPr lang="en-SG" dirty="0">
                <a:latin typeface="+mj-lt"/>
              </a:rPr>
              <a:t>Digital sensors represent a physical quantity through a n-bit number</a:t>
            </a:r>
          </a:p>
          <a:p>
            <a:pPr algn="just"/>
            <a:r>
              <a:rPr lang="en-SG" dirty="0">
                <a:latin typeface="+mj-lt"/>
              </a:rPr>
              <a:t>n is a typically a small number, how many values are there? </a:t>
            </a:r>
            <a:r>
              <a:rPr lang="en-SG" b="1" dirty="0">
                <a:solidFill>
                  <a:srgbClr val="FF0000"/>
                </a:solidFill>
                <a:latin typeface="+mj-lt"/>
              </a:rPr>
              <a:t>2</a:t>
            </a:r>
            <a:r>
              <a:rPr lang="en-SG" b="1" baseline="30000" dirty="0">
                <a:solidFill>
                  <a:srgbClr val="FF0000"/>
                </a:solidFill>
                <a:latin typeface="+mj-lt"/>
              </a:rPr>
              <a:t>n</a:t>
            </a:r>
            <a:endParaRPr lang="en-SG" b="1" dirty="0">
              <a:solidFill>
                <a:srgbClr val="FF0000"/>
              </a:solidFill>
              <a:latin typeface="+mj-lt"/>
            </a:endParaRPr>
          </a:p>
          <a:p>
            <a:pPr algn="just"/>
            <a:r>
              <a:rPr lang="en-SG" dirty="0">
                <a:latin typeface="+mj-lt"/>
              </a:rPr>
              <a:t>Digital sensors can only produce 2</a:t>
            </a:r>
            <a:r>
              <a:rPr lang="en-SG" baseline="30000" dirty="0">
                <a:latin typeface="+mj-lt"/>
              </a:rPr>
              <a:t>n</a:t>
            </a:r>
            <a:r>
              <a:rPr lang="en-SG" dirty="0">
                <a:latin typeface="+mj-lt"/>
              </a:rPr>
              <a:t> distinct measurements</a:t>
            </a:r>
          </a:p>
          <a:p>
            <a:pPr algn="just"/>
            <a:r>
              <a:rPr lang="en-SG" dirty="0">
                <a:latin typeface="+mj-lt"/>
              </a:rPr>
              <a:t>Actual physical quantity? represented by a real number x(t) ∈ R</a:t>
            </a:r>
          </a:p>
          <a:p>
            <a:pPr algn="just"/>
            <a:r>
              <a:rPr lang="en-SG" dirty="0">
                <a:latin typeface="+mj-lt"/>
              </a:rPr>
              <a:t>Digital sensor picks </a:t>
            </a:r>
            <a:r>
              <a:rPr lang="en-SG" dirty="0"/>
              <a:t>one of the </a:t>
            </a:r>
            <a:r>
              <a:rPr lang="en-SG" dirty="0">
                <a:latin typeface="+mj-lt"/>
              </a:rPr>
              <a:t>2</a:t>
            </a:r>
            <a:r>
              <a:rPr lang="en-SG" baseline="30000" dirty="0">
                <a:latin typeface="+mj-lt"/>
              </a:rPr>
              <a:t>n</a:t>
            </a:r>
            <a:r>
              <a:rPr lang="en-SG" dirty="0">
                <a:latin typeface="+mj-lt"/>
              </a:rPr>
              <a:t> distinct numbers to represent it</a:t>
            </a:r>
          </a:p>
          <a:p>
            <a:pPr lvl="1" algn="just"/>
            <a:r>
              <a:rPr lang="en-SG" dirty="0">
                <a:latin typeface="+mj-lt"/>
              </a:rPr>
              <a:t>Thus the sensor readings are Quantized!</a:t>
            </a:r>
          </a:p>
        </p:txBody>
      </p:sp>
      <p:sp>
        <p:nvSpPr>
          <p:cNvPr id="4" name="Footer Placeholder 3">
            <a:extLst>
              <a:ext uri="{FF2B5EF4-FFF2-40B4-BE49-F238E27FC236}">
                <a16:creationId xmlns:a16="http://schemas.microsoft.com/office/drawing/2014/main" id="{9C4B3081-F7F1-C7BE-39B1-338B9FE3FE0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7EC95730-F4CB-56B8-3285-858CA1BC1370}"/>
              </a:ext>
            </a:extLst>
          </p:cNvPr>
          <p:cNvSpPr>
            <a:spLocks noGrp="1"/>
          </p:cNvSpPr>
          <p:nvPr>
            <p:ph type="sldNum" sz="quarter" idx="12"/>
          </p:nvPr>
        </p:nvSpPr>
        <p:spPr/>
        <p:txBody>
          <a:bodyPr/>
          <a:lstStyle/>
          <a:p>
            <a:fld id="{687B7451-1438-CB4A-8106-82A64F1C7D7B}" type="slidenum">
              <a:rPr lang="sv-SE" smtClean="0"/>
              <a:pPr/>
              <a:t>27</a:t>
            </a:fld>
            <a:endParaRPr lang="sv-SE" dirty="0"/>
          </a:p>
        </p:txBody>
      </p:sp>
    </p:spTree>
    <p:extLst>
      <p:ext uri="{BB962C8B-B14F-4D97-AF65-F5344CB8AC3E}">
        <p14:creationId xmlns:p14="http://schemas.microsoft.com/office/powerpoint/2010/main" val="228414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36BBD-FEF7-2EB3-056B-727D6F5F77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3010F9-57B7-118A-CB52-5E5787361EFA}"/>
              </a:ext>
            </a:extLst>
          </p:cNvPr>
          <p:cNvSpPr>
            <a:spLocks noGrp="1"/>
          </p:cNvSpPr>
          <p:nvPr>
            <p:ph type="title"/>
          </p:nvPr>
        </p:nvSpPr>
        <p:spPr/>
        <p:txBody>
          <a:bodyPr/>
          <a:lstStyle/>
          <a:p>
            <a:r>
              <a:rPr lang="en-US" dirty="0"/>
              <a:t>Ideal digital sensor? What should be n and p</a:t>
            </a:r>
          </a:p>
        </p:txBody>
      </p:sp>
      <p:sp>
        <p:nvSpPr>
          <p:cNvPr id="3" name="Content Placeholder 2">
            <a:extLst>
              <a:ext uri="{FF2B5EF4-FFF2-40B4-BE49-F238E27FC236}">
                <a16:creationId xmlns:a16="http://schemas.microsoft.com/office/drawing/2014/main" id="{86BCECD8-F718-90FD-7DB7-4F7B38EBF44F}"/>
              </a:ext>
            </a:extLst>
          </p:cNvPr>
          <p:cNvSpPr>
            <a:spLocks noGrp="1"/>
          </p:cNvSpPr>
          <p:nvPr>
            <p:ph idx="1"/>
          </p:nvPr>
        </p:nvSpPr>
        <p:spPr>
          <a:xfrm>
            <a:off x="838200" y="1562389"/>
            <a:ext cx="10515600" cy="4351338"/>
          </a:xfrm>
        </p:spPr>
        <p:txBody>
          <a:bodyPr/>
          <a:lstStyle/>
          <a:p>
            <a:pPr algn="just"/>
            <a:endParaRPr lang="en-SG" dirty="0">
              <a:latin typeface="+mj-lt"/>
            </a:endParaRPr>
          </a:p>
        </p:txBody>
      </p:sp>
      <p:sp>
        <p:nvSpPr>
          <p:cNvPr id="4" name="Footer Placeholder 3">
            <a:extLst>
              <a:ext uri="{FF2B5EF4-FFF2-40B4-BE49-F238E27FC236}">
                <a16:creationId xmlns:a16="http://schemas.microsoft.com/office/drawing/2014/main" id="{B043EBC0-4E00-24A5-2C85-95193D87ED04}"/>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80AF9AF3-C503-6A57-F179-B583C999309F}"/>
              </a:ext>
            </a:extLst>
          </p:cNvPr>
          <p:cNvSpPr>
            <a:spLocks noGrp="1"/>
          </p:cNvSpPr>
          <p:nvPr>
            <p:ph type="sldNum" sz="quarter" idx="12"/>
          </p:nvPr>
        </p:nvSpPr>
        <p:spPr/>
        <p:txBody>
          <a:bodyPr/>
          <a:lstStyle/>
          <a:p>
            <a:fld id="{687B7451-1438-CB4A-8106-82A64F1C7D7B}" type="slidenum">
              <a:rPr lang="sv-SE" smtClean="0"/>
              <a:pPr/>
              <a:t>28</a:t>
            </a:fld>
            <a:endParaRPr lang="sv-SE" dirty="0"/>
          </a:p>
        </p:txBody>
      </p:sp>
    </p:spTree>
    <p:extLst>
      <p:ext uri="{BB962C8B-B14F-4D97-AF65-F5344CB8AC3E}">
        <p14:creationId xmlns:p14="http://schemas.microsoft.com/office/powerpoint/2010/main" val="1459951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AC813-BEAB-2774-9630-CDB26977D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B4E61-2C1B-B3DD-7EEC-13AC3759C82F}"/>
              </a:ext>
            </a:extLst>
          </p:cNvPr>
          <p:cNvSpPr>
            <a:spLocks noGrp="1"/>
          </p:cNvSpPr>
          <p:nvPr>
            <p:ph type="title"/>
          </p:nvPr>
        </p:nvSpPr>
        <p:spPr/>
        <p:txBody>
          <a:bodyPr/>
          <a:lstStyle/>
          <a:p>
            <a:r>
              <a:rPr lang="en-US" dirty="0"/>
              <a:t>Ideal digital sensor? What should be n and p</a:t>
            </a:r>
          </a:p>
        </p:txBody>
      </p:sp>
      <p:sp>
        <p:nvSpPr>
          <p:cNvPr id="3" name="Content Placeholder 2">
            <a:extLst>
              <a:ext uri="{FF2B5EF4-FFF2-40B4-BE49-F238E27FC236}">
                <a16:creationId xmlns:a16="http://schemas.microsoft.com/office/drawing/2014/main" id="{397EF360-2CAB-FD37-7838-693B8FC090A2}"/>
              </a:ext>
            </a:extLst>
          </p:cNvPr>
          <p:cNvSpPr>
            <a:spLocks noGrp="1"/>
          </p:cNvSpPr>
          <p:nvPr>
            <p:ph idx="1"/>
          </p:nvPr>
        </p:nvSpPr>
        <p:spPr>
          <a:xfrm>
            <a:off x="838200" y="1690688"/>
            <a:ext cx="10515600" cy="4270375"/>
          </a:xfrm>
        </p:spPr>
        <p:txBody>
          <a:bodyPr/>
          <a:lstStyle/>
          <a:p>
            <a:pPr algn="just"/>
            <a:r>
              <a:rPr lang="en-SG" b="1" dirty="0"/>
              <a:t>Ideal digital sensor: </a:t>
            </a:r>
            <a:r>
              <a:rPr lang="en-SG" dirty="0">
                <a:latin typeface="+mj-lt"/>
              </a:rPr>
              <a:t>two physical quantities that differ by the precision p are represented by digital quantities that differ by one bit</a:t>
            </a:r>
          </a:p>
          <a:p>
            <a:pPr algn="just"/>
            <a:r>
              <a:rPr lang="en-SG" dirty="0">
                <a:latin typeface="+mj-lt"/>
              </a:rPr>
              <a:t> Precision and quantization become intertwined</a:t>
            </a:r>
          </a:p>
        </p:txBody>
      </p:sp>
      <p:sp>
        <p:nvSpPr>
          <p:cNvPr id="4" name="Footer Placeholder 3">
            <a:extLst>
              <a:ext uri="{FF2B5EF4-FFF2-40B4-BE49-F238E27FC236}">
                <a16:creationId xmlns:a16="http://schemas.microsoft.com/office/drawing/2014/main" id="{C9888972-E640-5551-84AA-C311E7148770}"/>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9B00B6C9-F84D-BA4D-EB53-B532754BEE47}"/>
              </a:ext>
            </a:extLst>
          </p:cNvPr>
          <p:cNvSpPr>
            <a:spLocks noGrp="1"/>
          </p:cNvSpPr>
          <p:nvPr>
            <p:ph type="sldNum" sz="quarter" idx="12"/>
          </p:nvPr>
        </p:nvSpPr>
        <p:spPr/>
        <p:txBody>
          <a:bodyPr/>
          <a:lstStyle/>
          <a:p>
            <a:fld id="{687B7451-1438-CB4A-8106-82A64F1C7D7B}" type="slidenum">
              <a:rPr lang="sv-SE" smtClean="0"/>
              <a:pPr/>
              <a:t>29</a:t>
            </a:fld>
            <a:endParaRPr lang="sv-SE" dirty="0"/>
          </a:p>
        </p:txBody>
      </p:sp>
    </p:spTree>
    <p:extLst>
      <p:ext uri="{BB962C8B-B14F-4D97-AF65-F5344CB8AC3E}">
        <p14:creationId xmlns:p14="http://schemas.microsoft.com/office/powerpoint/2010/main" val="84067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C456E-8239-7059-EB20-BA4CAF470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3BA3D-8532-AACA-8376-6A3FE6FF1A2C}"/>
              </a:ext>
            </a:extLst>
          </p:cNvPr>
          <p:cNvSpPr>
            <a:spLocks noGrp="1"/>
          </p:cNvSpPr>
          <p:nvPr>
            <p:ph type="title"/>
          </p:nvPr>
        </p:nvSpPr>
        <p:spPr>
          <a:xfrm>
            <a:off x="708650" y="346335"/>
            <a:ext cx="10455219" cy="1325563"/>
          </a:xfrm>
        </p:spPr>
        <p:txBody>
          <a:bodyPr>
            <a:noAutofit/>
          </a:bodyPr>
          <a:lstStyle/>
          <a:p>
            <a:r>
              <a:rPr lang="en-US" sz="4000" dirty="0">
                <a:latin typeface="+mn-lt"/>
              </a:rPr>
              <a:t>What is phase of a  sinusoidal signal?</a:t>
            </a:r>
          </a:p>
        </p:txBody>
      </p:sp>
      <p:sp>
        <p:nvSpPr>
          <p:cNvPr id="8" name="Slide Number Placeholder 7">
            <a:extLst>
              <a:ext uri="{FF2B5EF4-FFF2-40B4-BE49-F238E27FC236}">
                <a16:creationId xmlns:a16="http://schemas.microsoft.com/office/drawing/2014/main" id="{D4C094A0-BBD8-C144-B760-1071D9B73A55}"/>
              </a:ext>
            </a:extLst>
          </p:cNvPr>
          <p:cNvSpPr>
            <a:spLocks noGrp="1"/>
          </p:cNvSpPr>
          <p:nvPr>
            <p:ph type="sldNum" sz="quarter" idx="12"/>
          </p:nvPr>
        </p:nvSpPr>
        <p:spPr/>
        <p:txBody>
          <a:bodyPr/>
          <a:lstStyle/>
          <a:p>
            <a:fld id="{687B7451-1438-CB4A-8106-82A64F1C7D7B}" type="slidenum">
              <a:rPr lang="sv-SE" smtClean="0"/>
              <a:t>3</a:t>
            </a:fld>
            <a:endParaRPr lang="sv-SE" dirty="0"/>
          </a:p>
        </p:txBody>
      </p:sp>
      <p:sp>
        <p:nvSpPr>
          <p:cNvPr id="6" name="Content Placeholder 2">
            <a:extLst>
              <a:ext uri="{FF2B5EF4-FFF2-40B4-BE49-F238E27FC236}">
                <a16:creationId xmlns:a16="http://schemas.microsoft.com/office/drawing/2014/main" id="{EDEDE398-788A-8021-5810-8496998D0D16}"/>
              </a:ext>
            </a:extLst>
          </p:cNvPr>
          <p:cNvSpPr>
            <a:spLocks noGrp="1"/>
          </p:cNvSpPr>
          <p:nvPr>
            <p:ph idx="1"/>
          </p:nvPr>
        </p:nvSpPr>
        <p:spPr>
          <a:xfrm>
            <a:off x="585820" y="1598810"/>
            <a:ext cx="11353800" cy="4846638"/>
          </a:xfrm>
        </p:spPr>
        <p:txBody>
          <a:bodyPr>
            <a:normAutofit/>
          </a:bodyPr>
          <a:lstStyle/>
          <a:p>
            <a:r>
              <a:rPr lang="en-US" dirty="0">
                <a:latin typeface="+mj-lt"/>
              </a:rPr>
              <a:t>Phase represents position of point on the waveform cycle</a:t>
            </a:r>
          </a:p>
          <a:p>
            <a:r>
              <a:rPr lang="en-US" dirty="0">
                <a:latin typeface="+mj-lt"/>
              </a:rPr>
              <a:t>It represents an offset from the starting position of the sine wave</a:t>
            </a:r>
          </a:p>
          <a:p>
            <a:r>
              <a:rPr lang="en-US" dirty="0">
                <a:latin typeface="+mj-lt"/>
              </a:rPr>
              <a:t>Measured in the unit of radian or degrees</a:t>
            </a:r>
          </a:p>
          <a:p>
            <a:r>
              <a:rPr lang="en-US" dirty="0">
                <a:latin typeface="+mj-lt"/>
              </a:rPr>
              <a:t>Complete cycle of sine wave is 360 degrees or 2pi radian</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4" name="Picture 3" descr="A diagram of a function&#10;&#10;AI-generated content may be incorrect.">
            <a:extLst>
              <a:ext uri="{FF2B5EF4-FFF2-40B4-BE49-F238E27FC236}">
                <a16:creationId xmlns:a16="http://schemas.microsoft.com/office/drawing/2014/main" id="{531F9A63-10E7-DCD6-974E-7B9C2E0E946D}"/>
              </a:ext>
            </a:extLst>
          </p:cNvPr>
          <p:cNvPicPr>
            <a:picLocks noChangeAspect="1"/>
          </p:cNvPicPr>
          <p:nvPr/>
        </p:nvPicPr>
        <p:blipFill>
          <a:blip r:embed="rId3"/>
          <a:srcRect l="1" r="-441" b="27389"/>
          <a:stretch/>
        </p:blipFill>
        <p:spPr>
          <a:xfrm>
            <a:off x="2385241" y="4022129"/>
            <a:ext cx="7421518" cy="2241717"/>
          </a:xfrm>
          <a:prstGeom prst="rect">
            <a:avLst/>
          </a:prstGeom>
        </p:spPr>
      </p:pic>
    </p:spTree>
    <p:extLst>
      <p:ext uri="{BB962C8B-B14F-4D97-AF65-F5344CB8AC3E}">
        <p14:creationId xmlns:p14="http://schemas.microsoft.com/office/powerpoint/2010/main" val="362853843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57039-C149-1FA9-2425-06EABE5ED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616FD-856D-61C8-95F1-5D649260F1AC}"/>
              </a:ext>
            </a:extLst>
          </p:cNvPr>
          <p:cNvSpPr>
            <a:spLocks noGrp="1"/>
          </p:cNvSpPr>
          <p:nvPr>
            <p:ph type="title"/>
          </p:nvPr>
        </p:nvSpPr>
        <p:spPr>
          <a:xfrm>
            <a:off x="838199" y="365125"/>
            <a:ext cx="10967113" cy="1325563"/>
          </a:xfrm>
        </p:spPr>
        <p:txBody>
          <a:bodyPr>
            <a:noAutofit/>
          </a:bodyPr>
          <a:lstStyle/>
          <a:p>
            <a:r>
              <a:rPr lang="en-US" sz="4000" dirty="0">
                <a:latin typeface="+mn-lt"/>
              </a:rPr>
              <a:t>Example</a:t>
            </a:r>
          </a:p>
        </p:txBody>
      </p:sp>
      <p:sp>
        <p:nvSpPr>
          <p:cNvPr id="3" name="Content Placeholder 2">
            <a:extLst>
              <a:ext uri="{FF2B5EF4-FFF2-40B4-BE49-F238E27FC236}">
                <a16:creationId xmlns:a16="http://schemas.microsoft.com/office/drawing/2014/main" id="{EE295170-BE0F-CD36-10CB-06A527D50BA3}"/>
              </a:ext>
            </a:extLst>
          </p:cNvPr>
          <p:cNvSpPr>
            <a:spLocks noGrp="1"/>
          </p:cNvSpPr>
          <p:nvPr>
            <p:ph idx="1"/>
          </p:nvPr>
        </p:nvSpPr>
        <p:spPr>
          <a:xfrm>
            <a:off x="933733" y="1513267"/>
            <a:ext cx="10967113" cy="4979608"/>
          </a:xfrm>
        </p:spPr>
        <p:txBody>
          <a:bodyPr>
            <a:noAutofit/>
          </a:bodyPr>
          <a:lstStyle/>
          <a:p>
            <a:pPr marL="0" indent="0" algn="just">
              <a:buNone/>
            </a:pPr>
            <a:r>
              <a:rPr lang="en-US" dirty="0">
                <a:latin typeface="+mj-lt"/>
              </a:rPr>
              <a:t>A temperature sensor has a minimum detectable value of -40°C and a maximum measurable value of 150°C. The sensor has a 12-bit ADC resolution, what is precision, dynamic range?</a:t>
            </a:r>
          </a:p>
          <a:p>
            <a:pPr marL="0" indent="0">
              <a:buNone/>
            </a:pPr>
            <a:endParaRPr lang="en-US" dirty="0">
              <a:latin typeface="+mj-lt"/>
            </a:endParaRPr>
          </a:p>
          <a:p>
            <a:pPr marL="0" indent="0">
              <a:buNone/>
            </a:pPr>
            <a:endParaRPr lang="en-US" dirty="0"/>
          </a:p>
        </p:txBody>
      </p:sp>
      <p:sp>
        <p:nvSpPr>
          <p:cNvPr id="8" name="Slide Number Placeholder 7">
            <a:extLst>
              <a:ext uri="{FF2B5EF4-FFF2-40B4-BE49-F238E27FC236}">
                <a16:creationId xmlns:a16="http://schemas.microsoft.com/office/drawing/2014/main" id="{92679CED-0BAC-3368-771A-F5FA2CC034A0}"/>
              </a:ext>
            </a:extLst>
          </p:cNvPr>
          <p:cNvSpPr>
            <a:spLocks noGrp="1"/>
          </p:cNvSpPr>
          <p:nvPr>
            <p:ph type="sldNum" sz="quarter" idx="12"/>
          </p:nvPr>
        </p:nvSpPr>
        <p:spPr/>
        <p:txBody>
          <a:bodyPr/>
          <a:lstStyle/>
          <a:p>
            <a:fld id="{687B7451-1438-CB4A-8106-82A64F1C7D7B}" type="slidenum">
              <a:rPr lang="sv-SE" smtClean="0"/>
              <a:t>30</a:t>
            </a:fld>
            <a:endParaRPr lang="sv-SE" dirty="0"/>
          </a:p>
        </p:txBody>
      </p:sp>
    </p:spTree>
    <p:extLst>
      <p:ext uri="{BB962C8B-B14F-4D97-AF65-F5344CB8AC3E}">
        <p14:creationId xmlns:p14="http://schemas.microsoft.com/office/powerpoint/2010/main" val="255955499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9B363-3C89-E13D-069A-84896FE85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23E04-30FA-7CEB-173E-DF6C950333EA}"/>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725C88E7-1596-6E28-C1A1-6AB9A4134485}"/>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p:txBody>
      </p:sp>
      <p:sp>
        <p:nvSpPr>
          <p:cNvPr id="4" name="Footer Placeholder 3">
            <a:extLst>
              <a:ext uri="{FF2B5EF4-FFF2-40B4-BE49-F238E27FC236}">
                <a16:creationId xmlns:a16="http://schemas.microsoft.com/office/drawing/2014/main" id="{4731A1F5-D6D6-8E10-CD8D-B300120A072E}"/>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15DA7AE-F98A-D14F-DED6-0F1B1CF34DDC}"/>
              </a:ext>
            </a:extLst>
          </p:cNvPr>
          <p:cNvSpPr>
            <a:spLocks noGrp="1"/>
          </p:cNvSpPr>
          <p:nvPr>
            <p:ph type="sldNum" sz="quarter" idx="12"/>
          </p:nvPr>
        </p:nvSpPr>
        <p:spPr/>
        <p:txBody>
          <a:bodyPr/>
          <a:lstStyle/>
          <a:p>
            <a:fld id="{687B7451-1438-CB4A-8106-82A64F1C7D7B}" type="slidenum">
              <a:rPr lang="sv-SE" smtClean="0"/>
              <a:pPr/>
              <a:t>31</a:t>
            </a:fld>
            <a:endParaRPr lang="sv-SE" dirty="0"/>
          </a:p>
        </p:txBody>
      </p:sp>
      <p:pic>
        <p:nvPicPr>
          <p:cNvPr id="7" name="Picture 6" descr="A graph of a staircase&#10;&#10;Description automatically generated">
            <a:extLst>
              <a:ext uri="{FF2B5EF4-FFF2-40B4-BE49-F238E27FC236}">
                <a16:creationId xmlns:a16="http://schemas.microsoft.com/office/drawing/2014/main" id="{8FCD1CCF-2730-F047-41B8-D4B23BF73C2F}"/>
              </a:ext>
            </a:extLst>
          </p:cNvPr>
          <p:cNvPicPr>
            <a:picLocks noChangeAspect="1"/>
          </p:cNvPicPr>
          <p:nvPr/>
        </p:nvPicPr>
        <p:blipFill>
          <a:blip r:embed="rId2"/>
          <a:stretch>
            <a:fillRect/>
          </a:stretch>
        </p:blipFill>
        <p:spPr>
          <a:xfrm>
            <a:off x="4232275" y="3268229"/>
            <a:ext cx="3727450" cy="2890477"/>
          </a:xfrm>
          <a:prstGeom prst="rect">
            <a:avLst/>
          </a:prstGeom>
        </p:spPr>
      </p:pic>
    </p:spTree>
    <p:extLst>
      <p:ext uri="{BB962C8B-B14F-4D97-AF65-F5344CB8AC3E}">
        <p14:creationId xmlns:p14="http://schemas.microsoft.com/office/powerpoint/2010/main" val="158367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C5C2-BA5C-F1C2-D3FC-B286C4EFE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4D8D39-0715-A349-3905-93E17B478D66}"/>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3AA9400C-272C-BB7F-7263-A327E3ED76F2}"/>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a:t>
            </a:r>
          </a:p>
          <a:p>
            <a:pPr marL="0" indent="0" algn="ctr">
              <a:buNone/>
            </a:pPr>
            <a:endParaRPr lang="en-SG" dirty="0">
              <a:latin typeface="+mj-lt"/>
            </a:endParaRPr>
          </a:p>
        </p:txBody>
      </p:sp>
      <p:sp>
        <p:nvSpPr>
          <p:cNvPr id="4" name="Footer Placeholder 3">
            <a:extLst>
              <a:ext uri="{FF2B5EF4-FFF2-40B4-BE49-F238E27FC236}">
                <a16:creationId xmlns:a16="http://schemas.microsoft.com/office/drawing/2014/main" id="{47F2F40D-5C13-9194-6FF4-02EE5CAC980E}"/>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58876265-1259-3CE6-085D-045AF13E2D1A}"/>
              </a:ext>
            </a:extLst>
          </p:cNvPr>
          <p:cNvSpPr>
            <a:spLocks noGrp="1"/>
          </p:cNvSpPr>
          <p:nvPr>
            <p:ph type="sldNum" sz="quarter" idx="12"/>
          </p:nvPr>
        </p:nvSpPr>
        <p:spPr/>
        <p:txBody>
          <a:bodyPr/>
          <a:lstStyle/>
          <a:p>
            <a:fld id="{687B7451-1438-CB4A-8106-82A64F1C7D7B}" type="slidenum">
              <a:rPr lang="sv-SE" smtClean="0"/>
              <a:pPr/>
              <a:t>32</a:t>
            </a:fld>
            <a:endParaRPr lang="sv-SE" dirty="0"/>
          </a:p>
        </p:txBody>
      </p:sp>
      <p:pic>
        <p:nvPicPr>
          <p:cNvPr id="7" name="Picture 6" descr="A graph of a staircase&#10;&#10;Description automatically generated">
            <a:extLst>
              <a:ext uri="{FF2B5EF4-FFF2-40B4-BE49-F238E27FC236}">
                <a16:creationId xmlns:a16="http://schemas.microsoft.com/office/drawing/2014/main" id="{B3C7B1B9-1B53-6958-8135-EF94F1877914}"/>
              </a:ext>
            </a:extLst>
          </p:cNvPr>
          <p:cNvPicPr>
            <a:picLocks noChangeAspect="1"/>
          </p:cNvPicPr>
          <p:nvPr/>
        </p:nvPicPr>
        <p:blipFill>
          <a:blip r:embed="rId2"/>
          <a:stretch>
            <a:fillRect/>
          </a:stretch>
        </p:blipFill>
        <p:spPr>
          <a:xfrm>
            <a:off x="838200" y="3268229"/>
            <a:ext cx="3727450" cy="2890477"/>
          </a:xfrm>
          <a:prstGeom prst="rect">
            <a:avLst/>
          </a:prstGeom>
        </p:spPr>
      </p:pic>
    </p:spTree>
    <p:extLst>
      <p:ext uri="{BB962C8B-B14F-4D97-AF65-F5344CB8AC3E}">
        <p14:creationId xmlns:p14="http://schemas.microsoft.com/office/powerpoint/2010/main" val="243605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052B7-C65F-2799-AC31-66C7D69B0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ADCD3-7D33-EBBC-DD4B-2E609D4189DD}"/>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7BC93207-CACC-4F5B-6F21-031E775739E2}"/>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 0 and 1 (Volts)</a:t>
            </a:r>
          </a:p>
          <a:p>
            <a:pPr marL="0" indent="0">
              <a:buNone/>
            </a:pPr>
            <a:r>
              <a:rPr lang="en-SG" dirty="0">
                <a:latin typeface="+mj-lt"/>
              </a:rPr>
              <a:t>				  What is precision? </a:t>
            </a:r>
          </a:p>
          <a:p>
            <a:pPr marL="0" indent="0" algn="ctr">
              <a:buNone/>
            </a:pPr>
            <a:endParaRPr lang="en-SG" dirty="0">
              <a:latin typeface="+mj-lt"/>
            </a:endParaRPr>
          </a:p>
        </p:txBody>
      </p:sp>
      <p:sp>
        <p:nvSpPr>
          <p:cNvPr id="4" name="Footer Placeholder 3">
            <a:extLst>
              <a:ext uri="{FF2B5EF4-FFF2-40B4-BE49-F238E27FC236}">
                <a16:creationId xmlns:a16="http://schemas.microsoft.com/office/drawing/2014/main" id="{78B3A8F5-0D7C-6FAA-7166-2700C2AEE4E5}"/>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32CE3485-F4E0-49C3-607C-044E69B65533}"/>
              </a:ext>
            </a:extLst>
          </p:cNvPr>
          <p:cNvSpPr>
            <a:spLocks noGrp="1"/>
          </p:cNvSpPr>
          <p:nvPr>
            <p:ph type="sldNum" sz="quarter" idx="12"/>
          </p:nvPr>
        </p:nvSpPr>
        <p:spPr/>
        <p:txBody>
          <a:bodyPr/>
          <a:lstStyle/>
          <a:p>
            <a:fld id="{687B7451-1438-CB4A-8106-82A64F1C7D7B}" type="slidenum">
              <a:rPr lang="sv-SE" smtClean="0"/>
              <a:pPr/>
              <a:t>33</a:t>
            </a:fld>
            <a:endParaRPr lang="sv-SE" dirty="0"/>
          </a:p>
        </p:txBody>
      </p:sp>
      <p:pic>
        <p:nvPicPr>
          <p:cNvPr id="7" name="Picture 6" descr="A graph of a staircase&#10;&#10;Description automatically generated">
            <a:extLst>
              <a:ext uri="{FF2B5EF4-FFF2-40B4-BE49-F238E27FC236}">
                <a16:creationId xmlns:a16="http://schemas.microsoft.com/office/drawing/2014/main" id="{6DB5A983-0630-EE1D-3CAE-EED185D03801}"/>
              </a:ext>
            </a:extLst>
          </p:cNvPr>
          <p:cNvPicPr>
            <a:picLocks noChangeAspect="1"/>
          </p:cNvPicPr>
          <p:nvPr/>
        </p:nvPicPr>
        <p:blipFill>
          <a:blip r:embed="rId2"/>
          <a:stretch>
            <a:fillRect/>
          </a:stretch>
        </p:blipFill>
        <p:spPr>
          <a:xfrm>
            <a:off x="838200" y="3268229"/>
            <a:ext cx="3727450" cy="2890477"/>
          </a:xfrm>
          <a:prstGeom prst="rect">
            <a:avLst/>
          </a:prstGeom>
        </p:spPr>
      </p:pic>
    </p:spTree>
    <p:extLst>
      <p:ext uri="{BB962C8B-B14F-4D97-AF65-F5344CB8AC3E}">
        <p14:creationId xmlns:p14="http://schemas.microsoft.com/office/powerpoint/2010/main" val="574331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E3CF9-C0BF-5029-F7B6-F784FC925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CC421-B999-6F27-51CD-90DDC403E76F}"/>
              </a:ext>
            </a:extLst>
          </p:cNvPr>
          <p:cNvSpPr>
            <a:spLocks noGrp="1"/>
          </p:cNvSpPr>
          <p:nvPr>
            <p:ph type="title"/>
          </p:nvPr>
        </p:nvSpPr>
        <p:spPr/>
        <p:txBody>
          <a:bodyPr/>
          <a:lstStyle/>
          <a:p>
            <a:r>
              <a:rPr lang="en-US" dirty="0"/>
              <a:t>Let us look at an example</a:t>
            </a:r>
          </a:p>
        </p:txBody>
      </p:sp>
      <p:sp>
        <p:nvSpPr>
          <p:cNvPr id="3" name="Content Placeholder 2">
            <a:extLst>
              <a:ext uri="{FF2B5EF4-FFF2-40B4-BE49-F238E27FC236}">
                <a16:creationId xmlns:a16="http://schemas.microsoft.com/office/drawing/2014/main" id="{B798AB67-9EB4-EB4D-014F-15D8E6E45638}"/>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 0 and 1 (Volts)</a:t>
            </a:r>
          </a:p>
          <a:p>
            <a:pPr marL="0" indent="0">
              <a:buNone/>
            </a:pPr>
            <a:r>
              <a:rPr lang="en-SG" dirty="0">
                <a:latin typeface="+mj-lt"/>
              </a:rPr>
              <a:t>				  What is precision? 1/8</a:t>
            </a:r>
          </a:p>
          <a:p>
            <a:pPr marL="0" indent="0">
              <a:buNone/>
            </a:pPr>
            <a:r>
              <a:rPr lang="en-SG" dirty="0">
                <a:latin typeface="+mj-lt"/>
              </a:rPr>
              <a:t>				  What is the dynamic range?</a:t>
            </a:r>
          </a:p>
        </p:txBody>
      </p:sp>
      <p:sp>
        <p:nvSpPr>
          <p:cNvPr id="4" name="Footer Placeholder 3">
            <a:extLst>
              <a:ext uri="{FF2B5EF4-FFF2-40B4-BE49-F238E27FC236}">
                <a16:creationId xmlns:a16="http://schemas.microsoft.com/office/drawing/2014/main" id="{457B96A3-762F-0BE4-1212-0F4F70FF6095}"/>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3F0B5DF0-51D4-9CE6-DC0F-9A4902747E90}"/>
              </a:ext>
            </a:extLst>
          </p:cNvPr>
          <p:cNvSpPr>
            <a:spLocks noGrp="1"/>
          </p:cNvSpPr>
          <p:nvPr>
            <p:ph type="sldNum" sz="quarter" idx="12"/>
          </p:nvPr>
        </p:nvSpPr>
        <p:spPr/>
        <p:txBody>
          <a:bodyPr/>
          <a:lstStyle/>
          <a:p>
            <a:fld id="{687B7451-1438-CB4A-8106-82A64F1C7D7B}" type="slidenum">
              <a:rPr lang="sv-SE" smtClean="0"/>
              <a:pPr/>
              <a:t>34</a:t>
            </a:fld>
            <a:endParaRPr lang="sv-SE" dirty="0"/>
          </a:p>
        </p:txBody>
      </p:sp>
      <p:pic>
        <p:nvPicPr>
          <p:cNvPr id="7" name="Picture 6" descr="A graph of a staircase&#10;&#10;Description automatically generated">
            <a:extLst>
              <a:ext uri="{FF2B5EF4-FFF2-40B4-BE49-F238E27FC236}">
                <a16:creationId xmlns:a16="http://schemas.microsoft.com/office/drawing/2014/main" id="{B4E6A35A-6071-A8A3-5397-B920A1A5E78D}"/>
              </a:ext>
            </a:extLst>
          </p:cNvPr>
          <p:cNvPicPr>
            <a:picLocks noChangeAspect="1"/>
          </p:cNvPicPr>
          <p:nvPr/>
        </p:nvPicPr>
        <p:blipFill>
          <a:blip r:embed="rId2"/>
          <a:stretch>
            <a:fillRect/>
          </a:stretch>
        </p:blipFill>
        <p:spPr>
          <a:xfrm>
            <a:off x="838200" y="3268229"/>
            <a:ext cx="3727450" cy="2890477"/>
          </a:xfrm>
          <a:prstGeom prst="rect">
            <a:avLst/>
          </a:prstGeom>
        </p:spPr>
      </p:pic>
    </p:spTree>
    <p:extLst>
      <p:ext uri="{BB962C8B-B14F-4D97-AF65-F5344CB8AC3E}">
        <p14:creationId xmlns:p14="http://schemas.microsoft.com/office/powerpoint/2010/main" val="2065052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FDBD1-5081-D6F6-CC43-F5BEC0113B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5AE46-2E1A-0CE5-8AA2-DE38C03D23D3}"/>
              </a:ext>
            </a:extLst>
          </p:cNvPr>
          <p:cNvSpPr>
            <a:spLocks noGrp="1"/>
          </p:cNvSpPr>
          <p:nvPr>
            <p:ph type="title"/>
          </p:nvPr>
        </p:nvSpPr>
        <p:spPr/>
        <p:txBody>
          <a:bodyPr/>
          <a:lstStyle/>
          <a:p>
            <a:r>
              <a:rPr lang="en-US"/>
              <a:t>Let us look at an example</a:t>
            </a:r>
            <a:endParaRPr lang="en-US" dirty="0"/>
          </a:p>
        </p:txBody>
      </p:sp>
      <p:sp>
        <p:nvSpPr>
          <p:cNvPr id="3" name="Content Placeholder 2">
            <a:extLst>
              <a:ext uri="{FF2B5EF4-FFF2-40B4-BE49-F238E27FC236}">
                <a16:creationId xmlns:a16="http://schemas.microsoft.com/office/drawing/2014/main" id="{92F8ACB0-9FD5-2D36-FAC5-8694EE8947CB}"/>
              </a:ext>
            </a:extLst>
          </p:cNvPr>
          <p:cNvSpPr>
            <a:spLocks noGrp="1"/>
          </p:cNvSpPr>
          <p:nvPr>
            <p:ph idx="1"/>
          </p:nvPr>
        </p:nvSpPr>
        <p:spPr>
          <a:xfrm>
            <a:off x="838200" y="1690688"/>
            <a:ext cx="10515600" cy="4270375"/>
          </a:xfrm>
        </p:spPr>
        <p:txBody>
          <a:bodyPr/>
          <a:lstStyle/>
          <a:p>
            <a:pPr algn="just"/>
            <a:r>
              <a:rPr lang="en-SG" dirty="0">
                <a:latin typeface="+mj-lt"/>
              </a:rPr>
              <a:t>Consider a 3-bit digital sensor that can measure a voltage between zero and one volt. Such a sensor may be modelled by the function </a:t>
            </a:r>
          </a:p>
          <a:p>
            <a:pPr marL="0" indent="0" algn="ctr">
              <a:buNone/>
            </a:pPr>
            <a:r>
              <a:rPr lang="en-SG" dirty="0">
                <a:latin typeface="+mj-lt"/>
              </a:rPr>
              <a:t>f : R → {0, 1, · · · , 7}</a:t>
            </a:r>
          </a:p>
          <a:p>
            <a:pPr marL="0" indent="0">
              <a:buNone/>
            </a:pPr>
            <a:r>
              <a:rPr lang="en-SG" dirty="0">
                <a:latin typeface="+mj-lt"/>
              </a:rPr>
              <a:t>				  What is L, H? 0 and 1 (Volts)</a:t>
            </a:r>
          </a:p>
          <a:p>
            <a:pPr marL="0" indent="0">
              <a:buNone/>
            </a:pPr>
            <a:r>
              <a:rPr lang="en-SG" dirty="0">
                <a:latin typeface="+mj-lt"/>
              </a:rPr>
              <a:t>				  What is precision? 1/8</a:t>
            </a:r>
          </a:p>
          <a:p>
            <a:pPr marL="0" indent="0">
              <a:buNone/>
            </a:pPr>
            <a:r>
              <a:rPr lang="en-SG" dirty="0">
                <a:latin typeface="+mj-lt"/>
              </a:rPr>
              <a:t>				  What is the dynamic range?</a:t>
            </a:r>
          </a:p>
          <a:p>
            <a:pPr marL="0" indent="0">
              <a:buNone/>
            </a:pPr>
            <a:endParaRPr lang="en-SG" dirty="0">
              <a:latin typeface="+mj-lt"/>
            </a:endParaRPr>
          </a:p>
        </p:txBody>
      </p:sp>
      <p:sp>
        <p:nvSpPr>
          <p:cNvPr id="4" name="Footer Placeholder 3">
            <a:extLst>
              <a:ext uri="{FF2B5EF4-FFF2-40B4-BE49-F238E27FC236}">
                <a16:creationId xmlns:a16="http://schemas.microsoft.com/office/drawing/2014/main" id="{EBEECBCD-46CA-3CD5-56C3-557D39E0C1C5}"/>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BDCEBAEC-E48D-AC66-329E-DF2E34820CA4}"/>
              </a:ext>
            </a:extLst>
          </p:cNvPr>
          <p:cNvSpPr>
            <a:spLocks noGrp="1"/>
          </p:cNvSpPr>
          <p:nvPr>
            <p:ph type="sldNum" sz="quarter" idx="12"/>
          </p:nvPr>
        </p:nvSpPr>
        <p:spPr/>
        <p:txBody>
          <a:bodyPr/>
          <a:lstStyle/>
          <a:p>
            <a:fld id="{687B7451-1438-CB4A-8106-82A64F1C7D7B}" type="slidenum">
              <a:rPr lang="sv-SE" smtClean="0"/>
              <a:pPr/>
              <a:t>35</a:t>
            </a:fld>
            <a:endParaRPr lang="sv-SE" dirty="0"/>
          </a:p>
        </p:txBody>
      </p:sp>
      <p:pic>
        <p:nvPicPr>
          <p:cNvPr id="7" name="Picture 6" descr="A graph of a staircase&#10;&#10;Description automatically generated">
            <a:extLst>
              <a:ext uri="{FF2B5EF4-FFF2-40B4-BE49-F238E27FC236}">
                <a16:creationId xmlns:a16="http://schemas.microsoft.com/office/drawing/2014/main" id="{9AD98930-66B2-9360-46C0-17CDBA5289B8}"/>
              </a:ext>
            </a:extLst>
          </p:cNvPr>
          <p:cNvPicPr>
            <a:picLocks noChangeAspect="1"/>
          </p:cNvPicPr>
          <p:nvPr/>
        </p:nvPicPr>
        <p:blipFill>
          <a:blip r:embed="rId2"/>
          <a:stretch>
            <a:fillRect/>
          </a:stretch>
        </p:blipFill>
        <p:spPr>
          <a:xfrm>
            <a:off x="838200" y="3268229"/>
            <a:ext cx="3727450" cy="2890477"/>
          </a:xfrm>
          <a:prstGeom prst="rect">
            <a:avLst/>
          </a:prstGeom>
        </p:spPr>
      </p:pic>
      <p:pic>
        <p:nvPicPr>
          <p:cNvPr id="8" name="Picture 7">
            <a:extLst>
              <a:ext uri="{FF2B5EF4-FFF2-40B4-BE49-F238E27FC236}">
                <a16:creationId xmlns:a16="http://schemas.microsoft.com/office/drawing/2014/main" id="{48F97E20-1B2D-2BF1-F356-56237227E781}"/>
              </a:ext>
            </a:extLst>
          </p:cNvPr>
          <p:cNvPicPr>
            <a:picLocks noChangeAspect="1"/>
          </p:cNvPicPr>
          <p:nvPr/>
        </p:nvPicPr>
        <p:blipFill>
          <a:blip r:embed="rId3"/>
          <a:stretch>
            <a:fillRect/>
          </a:stretch>
        </p:blipFill>
        <p:spPr>
          <a:xfrm>
            <a:off x="5676900" y="4781803"/>
            <a:ext cx="4305300" cy="838200"/>
          </a:xfrm>
          <a:prstGeom prst="rect">
            <a:avLst/>
          </a:prstGeom>
        </p:spPr>
      </p:pic>
    </p:spTree>
    <p:extLst>
      <p:ext uri="{BB962C8B-B14F-4D97-AF65-F5344CB8AC3E}">
        <p14:creationId xmlns:p14="http://schemas.microsoft.com/office/powerpoint/2010/main" val="374242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C5AE-D6AC-9DA8-039A-B400FA689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ADBC7-C673-155E-37DD-2549590D483B}"/>
              </a:ext>
            </a:extLst>
          </p:cNvPr>
          <p:cNvSpPr>
            <a:spLocks noGrp="1"/>
          </p:cNvSpPr>
          <p:nvPr>
            <p:ph type="title"/>
          </p:nvPr>
        </p:nvSpPr>
        <p:spPr/>
        <p:txBody>
          <a:bodyPr/>
          <a:lstStyle/>
          <a:p>
            <a:r>
              <a:rPr lang="en-US" dirty="0"/>
              <a:t>Sensor Distortion Function</a:t>
            </a:r>
          </a:p>
        </p:txBody>
      </p:sp>
      <p:sp>
        <p:nvSpPr>
          <p:cNvPr id="3" name="Content Placeholder 2">
            <a:extLst>
              <a:ext uri="{FF2B5EF4-FFF2-40B4-BE49-F238E27FC236}">
                <a16:creationId xmlns:a16="http://schemas.microsoft.com/office/drawing/2014/main" id="{0CDCA62E-380C-4487-7002-D2847D60B62E}"/>
              </a:ext>
            </a:extLst>
          </p:cNvPr>
          <p:cNvSpPr>
            <a:spLocks noGrp="1"/>
          </p:cNvSpPr>
          <p:nvPr>
            <p:ph idx="1"/>
          </p:nvPr>
        </p:nvSpPr>
        <p:spPr>
          <a:xfrm>
            <a:off x="838200" y="1690688"/>
            <a:ext cx="10515600" cy="4802187"/>
          </a:xfrm>
        </p:spPr>
        <p:txBody>
          <a:bodyPr>
            <a:normAutofit/>
          </a:bodyPr>
          <a:lstStyle/>
          <a:p>
            <a:pPr algn="just"/>
            <a:r>
              <a:rPr lang="en-SG" dirty="0">
                <a:latin typeface="+mj-lt"/>
              </a:rPr>
              <a:t>Defines the output of sensor as a function of input</a:t>
            </a:r>
          </a:p>
          <a:p>
            <a:pPr lvl="1" algn="just"/>
            <a:r>
              <a:rPr lang="en-SG" dirty="0">
                <a:latin typeface="+mj-lt"/>
              </a:rPr>
              <a:t>f : R → {0, 1, · · · , 7}</a:t>
            </a: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endParaRPr lang="en-SG" dirty="0">
              <a:latin typeface="+mj-lt"/>
            </a:endParaRPr>
          </a:p>
          <a:p>
            <a:pPr lvl="1" algn="just"/>
            <a:r>
              <a:rPr lang="en-SG" dirty="0">
                <a:latin typeface="+mj-lt"/>
              </a:rPr>
              <a:t>For sensors with output similar to above (occurs often) has precision given by the following formula: </a:t>
            </a:r>
            <a:r>
              <a:rPr lang="en-SG" dirty="0"/>
              <a:t>p = (H − L)/2</a:t>
            </a:r>
            <a:r>
              <a:rPr lang="en-SG" baseline="30000" dirty="0"/>
              <a:t> n</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8B8B2334-DAEA-6270-251F-B7D876103CED}"/>
              </a:ext>
            </a:extLst>
          </p:cNvPr>
          <p:cNvSpPr>
            <a:spLocks noGrp="1"/>
          </p:cNvSpPr>
          <p:nvPr>
            <p:ph type="sldNum" sz="quarter" idx="12"/>
          </p:nvPr>
        </p:nvSpPr>
        <p:spPr/>
        <p:txBody>
          <a:bodyPr/>
          <a:lstStyle/>
          <a:p>
            <a:fld id="{687B7451-1438-CB4A-8106-82A64F1C7D7B}" type="slidenum">
              <a:rPr lang="sv-SE" smtClean="0"/>
              <a:pPr/>
              <a:t>36</a:t>
            </a:fld>
            <a:endParaRPr lang="sv-SE" dirty="0"/>
          </a:p>
        </p:txBody>
      </p:sp>
      <p:pic>
        <p:nvPicPr>
          <p:cNvPr id="6" name="Picture 5" descr="A graph of a staircase&#10;&#10;Description automatically generated">
            <a:extLst>
              <a:ext uri="{FF2B5EF4-FFF2-40B4-BE49-F238E27FC236}">
                <a16:creationId xmlns:a16="http://schemas.microsoft.com/office/drawing/2014/main" id="{871421AF-E05A-2EEC-ED3C-92A27E917E94}"/>
              </a:ext>
            </a:extLst>
          </p:cNvPr>
          <p:cNvPicPr>
            <a:picLocks noChangeAspect="1"/>
          </p:cNvPicPr>
          <p:nvPr/>
        </p:nvPicPr>
        <p:blipFill>
          <a:blip r:embed="rId2"/>
          <a:stretch>
            <a:fillRect/>
          </a:stretch>
        </p:blipFill>
        <p:spPr>
          <a:xfrm>
            <a:off x="4232275" y="2380637"/>
            <a:ext cx="3727450" cy="2890477"/>
          </a:xfrm>
          <a:prstGeom prst="rect">
            <a:avLst/>
          </a:prstGeom>
        </p:spPr>
      </p:pic>
    </p:spTree>
    <p:extLst>
      <p:ext uri="{BB962C8B-B14F-4D97-AF65-F5344CB8AC3E}">
        <p14:creationId xmlns:p14="http://schemas.microsoft.com/office/powerpoint/2010/main" val="1184195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F42F4-81FA-26FB-04DC-F2BCCC5C3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7DA24-FBAC-1169-E350-E16A3FD7E299}"/>
              </a:ext>
            </a:extLst>
          </p:cNvPr>
          <p:cNvSpPr>
            <a:spLocks noGrp="1"/>
          </p:cNvSpPr>
          <p:nvPr>
            <p:ph type="title"/>
          </p:nvPr>
        </p:nvSpPr>
        <p:spPr/>
        <p:txBody>
          <a:bodyPr/>
          <a:lstStyle/>
          <a:p>
            <a:r>
              <a:rPr lang="en-US" dirty="0"/>
              <a:t>Sensor Distortion Function</a:t>
            </a:r>
          </a:p>
        </p:txBody>
      </p:sp>
      <p:sp>
        <p:nvSpPr>
          <p:cNvPr id="3" name="Content Placeholder 2">
            <a:extLst>
              <a:ext uri="{FF2B5EF4-FFF2-40B4-BE49-F238E27FC236}">
                <a16:creationId xmlns:a16="http://schemas.microsoft.com/office/drawing/2014/main" id="{EC55F1D0-ECD9-C4F0-552B-8E5920B52192}"/>
              </a:ext>
            </a:extLst>
          </p:cNvPr>
          <p:cNvSpPr>
            <a:spLocks noGrp="1"/>
          </p:cNvSpPr>
          <p:nvPr>
            <p:ph idx="1"/>
          </p:nvPr>
        </p:nvSpPr>
        <p:spPr>
          <a:xfrm>
            <a:off x="838200" y="1690688"/>
            <a:ext cx="10515600" cy="4802187"/>
          </a:xfrm>
        </p:spPr>
        <p:txBody>
          <a:bodyPr>
            <a:normAutofit/>
          </a:bodyPr>
          <a:lstStyle/>
          <a:p>
            <a:pPr algn="just"/>
            <a:r>
              <a:rPr lang="en-SG" dirty="0">
                <a:latin typeface="+mj-lt"/>
              </a:rPr>
              <a:t>Defines the output of sensor as a function of input</a:t>
            </a:r>
          </a:p>
          <a:p>
            <a:pPr lvl="1" algn="just"/>
            <a:r>
              <a:rPr lang="en-SG" dirty="0">
                <a:latin typeface="+mj-lt"/>
              </a:rPr>
              <a:t>f : R → {0, 1, · · · , 7}</a:t>
            </a:r>
          </a:p>
          <a:p>
            <a:pPr marL="457200" lvl="1" indent="0" algn="just">
              <a:buNone/>
            </a:pPr>
            <a:r>
              <a:rPr lang="en-SG" dirty="0">
                <a:latin typeface="+mj-lt"/>
              </a:rPr>
              <a:t>				For sensors with output similar to above (occurs often) 				has precision given by the following formula:</a:t>
            </a:r>
          </a:p>
          <a:p>
            <a:pPr marL="457200" lvl="1" indent="0" algn="just">
              <a:buNone/>
            </a:pPr>
            <a:r>
              <a:rPr lang="en-SG" dirty="0">
                <a:latin typeface="+mj-lt"/>
              </a:rPr>
              <a:t>				</a:t>
            </a:r>
            <a:r>
              <a:rPr lang="en-SG" dirty="0"/>
              <a:t>p = (H − L)/2</a:t>
            </a:r>
            <a:r>
              <a:rPr lang="en-SG" baseline="30000" dirty="0"/>
              <a:t> n</a:t>
            </a:r>
          </a:p>
          <a:p>
            <a:pPr marL="457200" lvl="1" indent="0" algn="just">
              <a:buNone/>
            </a:pP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F3F9413D-38BB-073F-0737-C1A83012D90C}"/>
              </a:ext>
            </a:extLst>
          </p:cNvPr>
          <p:cNvSpPr>
            <a:spLocks noGrp="1"/>
          </p:cNvSpPr>
          <p:nvPr>
            <p:ph type="sldNum" sz="quarter" idx="12"/>
          </p:nvPr>
        </p:nvSpPr>
        <p:spPr/>
        <p:txBody>
          <a:bodyPr/>
          <a:lstStyle/>
          <a:p>
            <a:fld id="{687B7451-1438-CB4A-8106-82A64F1C7D7B}" type="slidenum">
              <a:rPr lang="sv-SE" smtClean="0"/>
              <a:pPr/>
              <a:t>37</a:t>
            </a:fld>
            <a:endParaRPr lang="sv-SE" dirty="0"/>
          </a:p>
        </p:txBody>
      </p:sp>
      <p:pic>
        <p:nvPicPr>
          <p:cNvPr id="6" name="Picture 5" descr="A graph of a staircase&#10;&#10;Description automatically generated">
            <a:extLst>
              <a:ext uri="{FF2B5EF4-FFF2-40B4-BE49-F238E27FC236}">
                <a16:creationId xmlns:a16="http://schemas.microsoft.com/office/drawing/2014/main" id="{8989C566-148B-00BD-B612-CFCC8E02DDF0}"/>
              </a:ext>
            </a:extLst>
          </p:cNvPr>
          <p:cNvPicPr>
            <a:picLocks noChangeAspect="1"/>
          </p:cNvPicPr>
          <p:nvPr/>
        </p:nvPicPr>
        <p:blipFill>
          <a:blip r:embed="rId2"/>
          <a:stretch>
            <a:fillRect/>
          </a:stretch>
        </p:blipFill>
        <p:spPr>
          <a:xfrm>
            <a:off x="699366" y="2578280"/>
            <a:ext cx="3727450" cy="2890477"/>
          </a:xfrm>
          <a:prstGeom prst="rect">
            <a:avLst/>
          </a:prstGeom>
        </p:spPr>
      </p:pic>
      <p:pic>
        <p:nvPicPr>
          <p:cNvPr id="7" name="Picture 6" descr="A math problem with numbers and a few words&#10;&#10;Description automatically generated with medium confidence">
            <a:extLst>
              <a:ext uri="{FF2B5EF4-FFF2-40B4-BE49-F238E27FC236}">
                <a16:creationId xmlns:a16="http://schemas.microsoft.com/office/drawing/2014/main" id="{E15D52D7-2BE6-F51A-9455-7B870951FC92}"/>
              </a:ext>
            </a:extLst>
          </p:cNvPr>
          <p:cNvPicPr>
            <a:picLocks noChangeAspect="1"/>
          </p:cNvPicPr>
          <p:nvPr/>
        </p:nvPicPr>
        <p:blipFill>
          <a:blip r:embed="rId3"/>
          <a:stretch>
            <a:fillRect/>
          </a:stretch>
        </p:blipFill>
        <p:spPr>
          <a:xfrm>
            <a:off x="5023786" y="4023518"/>
            <a:ext cx="5893596" cy="1143794"/>
          </a:xfrm>
          <a:prstGeom prst="rect">
            <a:avLst/>
          </a:prstGeom>
        </p:spPr>
      </p:pic>
    </p:spTree>
    <p:extLst>
      <p:ext uri="{BB962C8B-B14F-4D97-AF65-F5344CB8AC3E}">
        <p14:creationId xmlns:p14="http://schemas.microsoft.com/office/powerpoint/2010/main" val="2780388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86FC-6C22-8A0C-D42E-D2FD12AD6144}"/>
              </a:ext>
            </a:extLst>
          </p:cNvPr>
          <p:cNvSpPr>
            <a:spLocks noGrp="1"/>
          </p:cNvSpPr>
          <p:nvPr>
            <p:ph type="title"/>
          </p:nvPr>
        </p:nvSpPr>
        <p:spPr/>
        <p:txBody>
          <a:bodyPr/>
          <a:lstStyle/>
          <a:p>
            <a:r>
              <a:rPr lang="en-US" dirty="0">
                <a:latin typeface="+mn-lt"/>
              </a:rPr>
              <a:t>Sampling through analog to digital converter</a:t>
            </a:r>
          </a:p>
        </p:txBody>
      </p:sp>
      <p:sp>
        <p:nvSpPr>
          <p:cNvPr id="3" name="Content Placeholder 2">
            <a:extLst>
              <a:ext uri="{FF2B5EF4-FFF2-40B4-BE49-F238E27FC236}">
                <a16:creationId xmlns:a16="http://schemas.microsoft.com/office/drawing/2014/main" id="{E7703404-03E3-7C05-EB4E-4C5FB0FDF12A}"/>
              </a:ext>
            </a:extLst>
          </p:cNvPr>
          <p:cNvSpPr>
            <a:spLocks noGrp="1"/>
          </p:cNvSpPr>
          <p:nvPr>
            <p:ph idx="1"/>
          </p:nvPr>
        </p:nvSpPr>
        <p:spPr/>
        <p:txBody>
          <a:bodyPr/>
          <a:lstStyle/>
          <a:p>
            <a:r>
              <a:rPr lang="en-SG" dirty="0">
                <a:latin typeface="+mj-lt"/>
              </a:rPr>
              <a:t>Physical quantity x(t) is a function of time t</a:t>
            </a:r>
          </a:p>
          <a:p>
            <a:r>
              <a:rPr lang="en-SG" dirty="0">
                <a:latin typeface="+mj-lt"/>
              </a:rPr>
              <a:t>A digital sensor will sample the physical quantity at particular points in time to create a discrete signal</a:t>
            </a:r>
          </a:p>
          <a:p>
            <a:r>
              <a:rPr lang="en-SG" dirty="0">
                <a:latin typeface="+mj-lt"/>
              </a:rPr>
              <a:t>Uniform sampling, there is a fixed time interval T between samples; </a:t>
            </a:r>
          </a:p>
          <a:p>
            <a:r>
              <a:rPr lang="en-SG" dirty="0">
                <a:latin typeface="+mj-lt"/>
              </a:rPr>
              <a:t>T is called the sampling interval. </a:t>
            </a:r>
          </a:p>
          <a:p>
            <a:r>
              <a:rPr lang="en-SG" dirty="0">
                <a:latin typeface="+mj-lt"/>
              </a:rPr>
              <a:t>The resulting signal may be modelled as a function s: Z → R </a:t>
            </a:r>
          </a:p>
          <a:p>
            <a:pPr marL="0" indent="0" algn="ctr">
              <a:buNone/>
            </a:pPr>
            <a:r>
              <a:rPr lang="en-SG" dirty="0"/>
              <a:t>∀ n ∈ Z, s(n) = f(x(</a:t>
            </a:r>
            <a:r>
              <a:rPr lang="en-SG" dirty="0" err="1"/>
              <a:t>nT</a:t>
            </a:r>
            <a:r>
              <a:rPr lang="en-SG" dirty="0"/>
              <a:t>)),</a:t>
            </a:r>
          </a:p>
          <a:p>
            <a:r>
              <a:rPr lang="en-SG" dirty="0">
                <a:latin typeface="+mj-lt"/>
              </a:rPr>
              <a:t>Physical quantity x(t) is observed only at times t = </a:t>
            </a:r>
            <a:r>
              <a:rPr lang="en-SG" dirty="0" err="1">
                <a:latin typeface="+mj-lt"/>
              </a:rPr>
              <a:t>nT</a:t>
            </a:r>
            <a:endParaRPr lang="en-US" dirty="0">
              <a:latin typeface="+mj-lt"/>
            </a:endParaRPr>
          </a:p>
        </p:txBody>
      </p:sp>
      <p:sp>
        <p:nvSpPr>
          <p:cNvPr id="4" name="Footer Placeholder 3">
            <a:extLst>
              <a:ext uri="{FF2B5EF4-FFF2-40B4-BE49-F238E27FC236}">
                <a16:creationId xmlns:a16="http://schemas.microsoft.com/office/drawing/2014/main" id="{2B020F8D-E0C2-8546-16B5-5BA00E82739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C6711D04-6428-801E-F46F-6695170BB1DC}"/>
              </a:ext>
            </a:extLst>
          </p:cNvPr>
          <p:cNvSpPr>
            <a:spLocks noGrp="1"/>
          </p:cNvSpPr>
          <p:nvPr>
            <p:ph type="sldNum" sz="quarter" idx="12"/>
          </p:nvPr>
        </p:nvSpPr>
        <p:spPr/>
        <p:txBody>
          <a:bodyPr/>
          <a:lstStyle/>
          <a:p>
            <a:fld id="{687B7451-1438-CB4A-8106-82A64F1C7D7B}" type="slidenum">
              <a:rPr lang="sv-SE" smtClean="0"/>
              <a:pPr/>
              <a:t>38</a:t>
            </a:fld>
            <a:endParaRPr lang="sv-SE" dirty="0"/>
          </a:p>
        </p:txBody>
      </p:sp>
    </p:spTree>
    <p:extLst>
      <p:ext uri="{BB962C8B-B14F-4D97-AF65-F5344CB8AC3E}">
        <p14:creationId xmlns:p14="http://schemas.microsoft.com/office/powerpoint/2010/main" val="641403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23A8-0F8C-AC4D-1161-BF4726920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6813A-83D0-728B-5FEB-865F0D3BF89D}"/>
              </a:ext>
            </a:extLst>
          </p:cNvPr>
          <p:cNvSpPr>
            <a:spLocks noGrp="1"/>
          </p:cNvSpPr>
          <p:nvPr>
            <p:ph type="title"/>
          </p:nvPr>
        </p:nvSpPr>
        <p:spPr/>
        <p:txBody>
          <a:bodyPr/>
          <a:lstStyle/>
          <a:p>
            <a:r>
              <a:rPr lang="en-US" dirty="0">
                <a:latin typeface="+mn-lt"/>
              </a:rPr>
              <a:t>Sampling through analog to digital converter</a:t>
            </a:r>
          </a:p>
        </p:txBody>
      </p:sp>
      <p:sp>
        <p:nvSpPr>
          <p:cNvPr id="3" name="Content Placeholder 2">
            <a:extLst>
              <a:ext uri="{FF2B5EF4-FFF2-40B4-BE49-F238E27FC236}">
                <a16:creationId xmlns:a16="http://schemas.microsoft.com/office/drawing/2014/main" id="{CE686ECB-E8FC-9E0B-7BD9-F35AA9D2AD0D}"/>
              </a:ext>
            </a:extLst>
          </p:cNvPr>
          <p:cNvSpPr>
            <a:spLocks noGrp="1"/>
          </p:cNvSpPr>
          <p:nvPr>
            <p:ph idx="1"/>
          </p:nvPr>
        </p:nvSpPr>
        <p:spPr/>
        <p:txBody>
          <a:bodyPr/>
          <a:lstStyle/>
          <a:p>
            <a:r>
              <a:rPr lang="en-SG" dirty="0">
                <a:latin typeface="+mj-lt"/>
              </a:rPr>
              <a:t>The resulting signal may be modelled as a function s: Z → R </a:t>
            </a:r>
          </a:p>
          <a:p>
            <a:pPr marL="0" indent="0" algn="ctr">
              <a:buNone/>
            </a:pPr>
            <a:r>
              <a:rPr lang="en-SG" dirty="0"/>
              <a:t>∀ n ∈ Z, s(n) = f(x(</a:t>
            </a:r>
            <a:r>
              <a:rPr lang="en-SG" dirty="0" err="1"/>
              <a:t>nT</a:t>
            </a:r>
            <a:r>
              <a:rPr lang="en-SG" dirty="0"/>
              <a:t>)),</a:t>
            </a:r>
          </a:p>
          <a:p>
            <a:r>
              <a:rPr lang="en-SG" dirty="0">
                <a:latin typeface="+mj-lt"/>
              </a:rPr>
              <a:t>Physical quantity x(t) is observed only at times t = </a:t>
            </a:r>
            <a:r>
              <a:rPr lang="en-SG" dirty="0" err="1">
                <a:latin typeface="+mj-lt"/>
              </a:rPr>
              <a:t>nT</a:t>
            </a:r>
            <a:endParaRPr lang="en-SG" dirty="0">
              <a:latin typeface="+mj-lt"/>
            </a:endParaRPr>
          </a:p>
          <a:p>
            <a:r>
              <a:rPr lang="en-SG" dirty="0">
                <a:latin typeface="+mj-lt"/>
              </a:rPr>
              <a:t>What is sampling rate? 1/T</a:t>
            </a:r>
          </a:p>
          <a:p>
            <a:r>
              <a:rPr lang="en-SG" dirty="0">
                <a:latin typeface="+mj-lt"/>
              </a:rPr>
              <a:t>What is unit of sampling rate? Samples/second given has Hz</a:t>
            </a:r>
            <a:endParaRPr lang="en-US" dirty="0">
              <a:latin typeface="+mj-lt"/>
            </a:endParaRPr>
          </a:p>
        </p:txBody>
      </p:sp>
      <p:sp>
        <p:nvSpPr>
          <p:cNvPr id="4" name="Footer Placeholder 3">
            <a:extLst>
              <a:ext uri="{FF2B5EF4-FFF2-40B4-BE49-F238E27FC236}">
                <a16:creationId xmlns:a16="http://schemas.microsoft.com/office/drawing/2014/main" id="{205B2F97-8097-3F19-4CFE-E4B92D738B4A}"/>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05A46459-782E-AF30-9EEB-3F4D3BFDC8B6}"/>
              </a:ext>
            </a:extLst>
          </p:cNvPr>
          <p:cNvSpPr>
            <a:spLocks noGrp="1"/>
          </p:cNvSpPr>
          <p:nvPr>
            <p:ph type="sldNum" sz="quarter" idx="12"/>
          </p:nvPr>
        </p:nvSpPr>
        <p:spPr/>
        <p:txBody>
          <a:bodyPr/>
          <a:lstStyle/>
          <a:p>
            <a:fld id="{687B7451-1438-CB4A-8106-82A64F1C7D7B}" type="slidenum">
              <a:rPr lang="sv-SE" smtClean="0"/>
              <a:pPr/>
              <a:t>39</a:t>
            </a:fld>
            <a:endParaRPr lang="sv-SE" dirty="0"/>
          </a:p>
        </p:txBody>
      </p:sp>
    </p:spTree>
    <p:extLst>
      <p:ext uri="{BB962C8B-B14F-4D97-AF65-F5344CB8AC3E}">
        <p14:creationId xmlns:p14="http://schemas.microsoft.com/office/powerpoint/2010/main" val="344505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1C049-A025-6A8B-CB80-8C23FCDF7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3F537-6DEC-E584-FC4F-47B0209639CB}"/>
              </a:ext>
            </a:extLst>
          </p:cNvPr>
          <p:cNvSpPr>
            <a:spLocks noGrp="1"/>
          </p:cNvSpPr>
          <p:nvPr>
            <p:ph type="title"/>
          </p:nvPr>
        </p:nvSpPr>
        <p:spPr>
          <a:xfrm>
            <a:off x="681354" y="286895"/>
            <a:ext cx="10455219" cy="1325563"/>
          </a:xfrm>
        </p:spPr>
        <p:txBody>
          <a:bodyPr>
            <a:noAutofit/>
          </a:bodyPr>
          <a:lstStyle/>
          <a:p>
            <a:r>
              <a:rPr lang="en-US" sz="4000" dirty="0">
                <a:latin typeface="+mn-lt"/>
              </a:rPr>
              <a:t>Impact of phase shifts on waves (summation)</a:t>
            </a:r>
          </a:p>
        </p:txBody>
      </p:sp>
      <p:sp>
        <p:nvSpPr>
          <p:cNvPr id="8" name="Slide Number Placeholder 7">
            <a:extLst>
              <a:ext uri="{FF2B5EF4-FFF2-40B4-BE49-F238E27FC236}">
                <a16:creationId xmlns:a16="http://schemas.microsoft.com/office/drawing/2014/main" id="{F8446D90-E861-3E58-9755-E42E254D139A}"/>
              </a:ext>
            </a:extLst>
          </p:cNvPr>
          <p:cNvSpPr>
            <a:spLocks noGrp="1"/>
          </p:cNvSpPr>
          <p:nvPr>
            <p:ph type="sldNum" sz="quarter" idx="12"/>
          </p:nvPr>
        </p:nvSpPr>
        <p:spPr/>
        <p:txBody>
          <a:bodyPr/>
          <a:lstStyle/>
          <a:p>
            <a:fld id="{687B7451-1438-CB4A-8106-82A64F1C7D7B}" type="slidenum">
              <a:rPr lang="sv-SE" smtClean="0"/>
              <a:t>4</a:t>
            </a:fld>
            <a:endParaRPr lang="sv-SE" dirty="0"/>
          </a:p>
        </p:txBody>
      </p:sp>
      <p:sp>
        <p:nvSpPr>
          <p:cNvPr id="6" name="Content Placeholder 2">
            <a:extLst>
              <a:ext uri="{FF2B5EF4-FFF2-40B4-BE49-F238E27FC236}">
                <a16:creationId xmlns:a16="http://schemas.microsoft.com/office/drawing/2014/main" id="{0053A096-0802-9E1E-7125-756F640FE0FF}"/>
              </a:ext>
            </a:extLst>
          </p:cNvPr>
          <p:cNvSpPr>
            <a:spLocks noGrp="1"/>
          </p:cNvSpPr>
          <p:nvPr>
            <p:ph idx="1"/>
          </p:nvPr>
        </p:nvSpPr>
        <p:spPr>
          <a:xfrm>
            <a:off x="799888" y="1410556"/>
            <a:ext cx="11205846" cy="2418044"/>
          </a:xfrm>
        </p:spPr>
        <p:txBody>
          <a:bodyPr>
            <a:normAutofit/>
          </a:bodyPr>
          <a:lstStyle/>
          <a:p>
            <a:r>
              <a:rPr lang="en-SG" dirty="0">
                <a:latin typeface="+mj-lt"/>
              </a:rPr>
              <a:t>Phase shift occurs when the phase of a wave is advanced or delayed</a:t>
            </a:r>
          </a:p>
          <a:p>
            <a:r>
              <a:rPr lang="en-SG" dirty="0">
                <a:latin typeface="+mj-lt"/>
              </a:rPr>
              <a:t>Constructive Interference: When two waves with the same phase add together to form a larger amplitude.</a:t>
            </a:r>
          </a:p>
          <a:p>
            <a:r>
              <a:rPr lang="en-SG" dirty="0">
                <a:latin typeface="+mj-lt"/>
              </a:rPr>
              <a:t>Destructive Interference: When two waves are out-of-phase (e.g., 180° apart) and cancel each other.</a:t>
            </a:r>
          </a:p>
          <a:p>
            <a:endParaRPr lang="en-US" dirty="0">
              <a:latin typeface="+mj-lt"/>
            </a:endParaRPr>
          </a:p>
          <a:p>
            <a:endParaRPr lang="en-US" dirty="0">
              <a:latin typeface="+mj-lt"/>
            </a:endParaRPr>
          </a:p>
          <a:p>
            <a:pPr marL="457200" lvl="1" indent="0">
              <a:buNone/>
            </a:pPr>
            <a:endParaRPr lang="en-SG" dirty="0">
              <a:latin typeface="+mj-lt"/>
            </a:endParaRPr>
          </a:p>
          <a:p>
            <a:pPr marL="457200" lvl="1" indent="0">
              <a:buNone/>
            </a:pPr>
            <a:endParaRPr lang="en-SG" dirty="0">
              <a:latin typeface="+mj-lt"/>
            </a:endParaRPr>
          </a:p>
          <a:p>
            <a:pPr marL="0" indent="0">
              <a:buNone/>
            </a:pPr>
            <a:endParaRPr lang="en-SG" dirty="0"/>
          </a:p>
          <a:p>
            <a:endParaRPr lang="en-SG" dirty="0"/>
          </a:p>
          <a:p>
            <a:endParaRPr lang="en-SG" dirty="0"/>
          </a:p>
          <a:p>
            <a:endParaRPr lang="en-SG" dirty="0"/>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function&#10;&#10;AI-generated content may be incorrect.">
            <a:extLst>
              <a:ext uri="{FF2B5EF4-FFF2-40B4-BE49-F238E27FC236}">
                <a16:creationId xmlns:a16="http://schemas.microsoft.com/office/drawing/2014/main" id="{257F3043-59A5-7380-30EB-F9BD0C1415EE}"/>
              </a:ext>
            </a:extLst>
          </p:cNvPr>
          <p:cNvPicPr>
            <a:picLocks noChangeAspect="1"/>
          </p:cNvPicPr>
          <p:nvPr/>
        </p:nvPicPr>
        <p:blipFill>
          <a:blip r:embed="rId3"/>
          <a:stretch>
            <a:fillRect/>
          </a:stretch>
        </p:blipFill>
        <p:spPr>
          <a:xfrm>
            <a:off x="3710967" y="3828600"/>
            <a:ext cx="4840366" cy="2892875"/>
          </a:xfrm>
          <a:prstGeom prst="rect">
            <a:avLst/>
          </a:prstGeom>
        </p:spPr>
      </p:pic>
    </p:spTree>
    <p:extLst>
      <p:ext uri="{BB962C8B-B14F-4D97-AF65-F5344CB8AC3E}">
        <p14:creationId xmlns:p14="http://schemas.microsoft.com/office/powerpoint/2010/main" val="307242258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D22B-CE9C-865D-2779-BEF0EB9CD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00F0B-BAFC-AAE9-283D-211215A94AF9}"/>
              </a:ext>
            </a:extLst>
          </p:cNvPr>
          <p:cNvSpPr>
            <a:spLocks noGrp="1"/>
          </p:cNvSpPr>
          <p:nvPr>
            <p:ph type="title"/>
          </p:nvPr>
        </p:nvSpPr>
        <p:spPr/>
        <p:txBody>
          <a:bodyPr/>
          <a:lstStyle/>
          <a:p>
            <a:r>
              <a:rPr lang="en-US" dirty="0">
                <a:latin typeface="+mn-lt"/>
              </a:rPr>
              <a:t>How are all of these related to ADCs?</a:t>
            </a:r>
          </a:p>
        </p:txBody>
      </p:sp>
      <p:sp>
        <p:nvSpPr>
          <p:cNvPr id="3" name="Content Placeholder 2">
            <a:extLst>
              <a:ext uri="{FF2B5EF4-FFF2-40B4-BE49-F238E27FC236}">
                <a16:creationId xmlns:a16="http://schemas.microsoft.com/office/drawing/2014/main" id="{6DFF6E5C-FAE9-F2AE-F0BC-C02BD0EE8A85}"/>
              </a:ext>
            </a:extLst>
          </p:cNvPr>
          <p:cNvSpPr>
            <a:spLocks noGrp="1"/>
          </p:cNvSpPr>
          <p:nvPr>
            <p:ph idx="1"/>
          </p:nvPr>
        </p:nvSpPr>
        <p:spPr>
          <a:xfrm>
            <a:off x="838200" y="1825625"/>
            <a:ext cx="10328564" cy="4351338"/>
          </a:xfrm>
        </p:spPr>
        <p:txBody>
          <a:bodyPr/>
          <a:lstStyle/>
          <a:p>
            <a:r>
              <a:rPr lang="en-SG" dirty="0">
                <a:latin typeface="+mj-lt"/>
              </a:rPr>
              <a:t>The smaller the sampling interval T, the more costly it becomes to provide more bits in an ADC. </a:t>
            </a:r>
          </a:p>
          <a:p>
            <a:r>
              <a:rPr lang="en-SG" dirty="0">
                <a:latin typeface="+mj-lt"/>
              </a:rPr>
              <a:t>At the same cost, faster ADCs typically produce fewer bits and hence have either higher quantization error or smaller range</a:t>
            </a:r>
          </a:p>
          <a:p>
            <a:endParaRPr lang="en-SG" dirty="0">
              <a:latin typeface="+mj-lt"/>
            </a:endParaRPr>
          </a:p>
          <a:p>
            <a:r>
              <a:rPr lang="en-SG" dirty="0">
                <a:latin typeface="+mj-lt"/>
              </a:rPr>
              <a:t>How do you decide?</a:t>
            </a:r>
            <a:endParaRPr lang="en-US" dirty="0">
              <a:latin typeface="+mj-lt"/>
            </a:endParaRPr>
          </a:p>
        </p:txBody>
      </p:sp>
      <p:sp>
        <p:nvSpPr>
          <p:cNvPr id="4" name="Footer Placeholder 3">
            <a:extLst>
              <a:ext uri="{FF2B5EF4-FFF2-40B4-BE49-F238E27FC236}">
                <a16:creationId xmlns:a16="http://schemas.microsoft.com/office/drawing/2014/main" id="{FFFFA008-33EE-6F51-6007-A32DF1F54CAC}"/>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0F5FF30A-5EC8-3022-F578-FB20FD436CF8}"/>
              </a:ext>
            </a:extLst>
          </p:cNvPr>
          <p:cNvSpPr>
            <a:spLocks noGrp="1"/>
          </p:cNvSpPr>
          <p:nvPr>
            <p:ph type="sldNum" sz="quarter" idx="12"/>
          </p:nvPr>
        </p:nvSpPr>
        <p:spPr/>
        <p:txBody>
          <a:bodyPr/>
          <a:lstStyle/>
          <a:p>
            <a:fld id="{687B7451-1438-CB4A-8106-82A64F1C7D7B}" type="slidenum">
              <a:rPr lang="sv-SE" smtClean="0"/>
              <a:pPr/>
              <a:t>40</a:t>
            </a:fld>
            <a:endParaRPr lang="sv-SE" dirty="0"/>
          </a:p>
        </p:txBody>
      </p:sp>
    </p:spTree>
    <p:extLst>
      <p:ext uri="{BB962C8B-B14F-4D97-AF65-F5344CB8AC3E}">
        <p14:creationId xmlns:p14="http://schemas.microsoft.com/office/powerpoint/2010/main" val="1042671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a:xfrm>
            <a:off x="607595" y="136525"/>
            <a:ext cx="10515600" cy="1325563"/>
          </a:xfrm>
        </p:spPr>
        <p:txBody>
          <a:bodyPr/>
          <a:lstStyle/>
          <a:p>
            <a:r>
              <a:rPr lang="en-US" dirty="0">
                <a:latin typeface="+mn-lt"/>
              </a:rPr>
              <a:t>Light sensing: Photodiodes</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a:xfrm>
            <a:off x="665480" y="1462088"/>
            <a:ext cx="11070466" cy="5029200"/>
          </a:xfrm>
        </p:spPr>
        <p:txBody>
          <a:bodyPr>
            <a:normAutofit/>
          </a:bodyPr>
          <a:lstStyle/>
          <a:p>
            <a:r>
              <a:rPr lang="en-US" dirty="0">
                <a:latin typeface="+mj-lt"/>
              </a:rPr>
              <a:t>Most common type of light sensing mechanism</a:t>
            </a:r>
          </a:p>
          <a:p>
            <a:r>
              <a:rPr lang="en-US" dirty="0">
                <a:latin typeface="+mj-lt"/>
              </a:rPr>
              <a:t>When voltage is applied in reverse to an ideal diode, no current flows</a:t>
            </a:r>
          </a:p>
          <a:p>
            <a:r>
              <a:rPr lang="en-US" dirty="0">
                <a:latin typeface="+mj-lt"/>
              </a:rPr>
              <a:t>But some small amount of current leaks for real-world photo diodes</a:t>
            </a:r>
          </a:p>
          <a:p>
            <a:pPr lvl="1"/>
            <a:r>
              <a:rPr lang="en-US" dirty="0">
                <a:solidFill>
                  <a:srgbClr val="FF0000"/>
                </a:solidFill>
                <a:latin typeface="+mj-lt"/>
              </a:rPr>
              <a:t>Proportional to light levels!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11266" name="Picture 2" descr="photodiode">
            <a:extLst>
              <a:ext uri="{FF2B5EF4-FFF2-40B4-BE49-F238E27FC236}">
                <a16:creationId xmlns:a16="http://schemas.microsoft.com/office/drawing/2014/main" id="{B05E38BA-1ED4-42FA-B089-A5BBC0353BC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68540" y="3165654"/>
            <a:ext cx="3625236" cy="337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153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Battery-free Visible Light Sensing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2289" y="2682239"/>
            <a:ext cx="10247421" cy="2363720"/>
          </a:xfrm>
        </p:spPr>
      </p:pic>
      <p:sp>
        <p:nvSpPr>
          <p:cNvPr id="3" name="Slide Number Placeholder 2"/>
          <p:cNvSpPr>
            <a:spLocks noGrp="1"/>
          </p:cNvSpPr>
          <p:nvPr>
            <p:ph type="sldNum" sz="quarter" idx="12"/>
          </p:nvPr>
        </p:nvSpPr>
        <p:spPr/>
        <p:txBody>
          <a:bodyPr/>
          <a:lstStyle/>
          <a:p>
            <a:fld id="{B404913F-DF0B-FF42-954B-082342E2B409}" type="slidenum">
              <a:rPr lang="en-US" smtClean="0"/>
              <a:t>42</a:t>
            </a:fld>
            <a:endParaRPr lang="en-US"/>
          </a:p>
        </p:txBody>
      </p:sp>
    </p:spTree>
    <p:extLst>
      <p:ext uri="{BB962C8B-B14F-4D97-AF65-F5344CB8AC3E}">
        <p14:creationId xmlns:p14="http://schemas.microsoft.com/office/powerpoint/2010/main" val="3487783358"/>
      </p:ext>
    </p:extLst>
  </p:cSld>
  <p:clrMapOvr>
    <a:masterClrMapping/>
  </p:clrMapOvr>
  <mc:AlternateContent xmlns:mc="http://schemas.openxmlformats.org/markup-compatibility/2006" xmlns:p14="http://schemas.microsoft.com/office/powerpoint/2010/main">
    <mc:Choice Requires="p14">
      <p:transition spd="slow" p14:dur="2000" advTm="24275"/>
    </mc:Choice>
    <mc:Fallback xmlns="">
      <p:transition spd="slow" advTm="2427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018F1A6C-2EEE-47A2-A3D3-C0260B1DE0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946" y="1757764"/>
            <a:ext cx="9654309" cy="3973314"/>
          </a:xfrm>
        </p:spPr>
      </p:pic>
      <p:sp>
        <p:nvSpPr>
          <p:cNvPr id="6" name="Title 1"/>
          <p:cNvSpPr>
            <a:spLocks noGrp="1"/>
          </p:cNvSpPr>
          <p:nvPr>
            <p:ph type="title"/>
          </p:nvPr>
        </p:nvSpPr>
        <p:spPr>
          <a:xfrm>
            <a:off x="838200" y="365125"/>
            <a:ext cx="10515600" cy="1325563"/>
          </a:xfrm>
        </p:spPr>
        <p:txBody>
          <a:bodyPr/>
          <a:lstStyle/>
          <a:p>
            <a:r>
              <a:rPr lang="en-US" dirty="0">
                <a:latin typeface="+mn-lt"/>
              </a:rPr>
              <a:t>Visible Light Marker Schematic</a:t>
            </a:r>
          </a:p>
        </p:txBody>
      </p:sp>
      <p:sp>
        <p:nvSpPr>
          <p:cNvPr id="2" name="TextBox 1"/>
          <p:cNvSpPr txBox="1"/>
          <p:nvPr/>
        </p:nvSpPr>
        <p:spPr>
          <a:xfrm>
            <a:off x="1179946" y="5731078"/>
            <a:ext cx="1387928" cy="369332"/>
          </a:xfrm>
          <a:prstGeom prst="rect">
            <a:avLst/>
          </a:prstGeom>
          <a:noFill/>
        </p:spPr>
        <p:txBody>
          <a:bodyPr wrap="square" rtlCol="0">
            <a:spAutoFit/>
          </a:bodyPr>
          <a:lstStyle/>
          <a:p>
            <a:r>
              <a:rPr lang="en-US" dirty="0">
                <a:solidFill>
                  <a:srgbClr val="FF0000"/>
                </a:solidFill>
              </a:rPr>
              <a:t>Light sensing</a:t>
            </a:r>
          </a:p>
        </p:txBody>
      </p:sp>
      <p:sp>
        <p:nvSpPr>
          <p:cNvPr id="7" name="TextBox 6"/>
          <p:cNvSpPr txBox="1"/>
          <p:nvPr/>
        </p:nvSpPr>
        <p:spPr>
          <a:xfrm>
            <a:off x="3751686" y="5731078"/>
            <a:ext cx="1514277" cy="369332"/>
          </a:xfrm>
          <a:prstGeom prst="rect">
            <a:avLst/>
          </a:prstGeom>
          <a:noFill/>
        </p:spPr>
        <p:txBody>
          <a:bodyPr wrap="square" rtlCol="0">
            <a:spAutoFit/>
          </a:bodyPr>
          <a:lstStyle/>
          <a:p>
            <a:r>
              <a:rPr lang="en-US" dirty="0" err="1">
                <a:solidFill>
                  <a:srgbClr val="FF0000"/>
                </a:solidFill>
              </a:rPr>
              <a:t>Digitisation</a:t>
            </a:r>
            <a:endParaRPr lang="en-US" dirty="0">
              <a:solidFill>
                <a:srgbClr val="FF0000"/>
              </a:solidFill>
            </a:endParaRPr>
          </a:p>
        </p:txBody>
      </p:sp>
      <p:sp>
        <p:nvSpPr>
          <p:cNvPr id="8" name="TextBox 7"/>
          <p:cNvSpPr txBox="1"/>
          <p:nvPr/>
        </p:nvSpPr>
        <p:spPr>
          <a:xfrm>
            <a:off x="7176644" y="5731078"/>
            <a:ext cx="3657611" cy="369332"/>
          </a:xfrm>
          <a:prstGeom prst="rect">
            <a:avLst/>
          </a:prstGeom>
          <a:noFill/>
        </p:spPr>
        <p:txBody>
          <a:bodyPr wrap="square" rtlCol="0">
            <a:spAutoFit/>
          </a:bodyPr>
          <a:lstStyle/>
          <a:p>
            <a:r>
              <a:rPr lang="en-US">
                <a:solidFill>
                  <a:srgbClr val="FF0000"/>
                </a:solidFill>
              </a:rPr>
              <a:t>Communication without processing</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404913F-DF0B-FF42-954B-082342E2B409}" type="slidenum">
              <a:rPr lang="en-US" smtClean="0"/>
              <a:t>43</a:t>
            </a:fld>
            <a:endParaRPr lang="en-US"/>
          </a:p>
        </p:txBody>
      </p:sp>
    </p:spTree>
    <p:extLst>
      <p:ext uri="{BB962C8B-B14F-4D97-AF65-F5344CB8AC3E}">
        <p14:creationId xmlns:p14="http://schemas.microsoft.com/office/powerpoint/2010/main" val="327521207"/>
      </p:ext>
    </p:extLst>
  </p:cSld>
  <p:clrMapOvr>
    <a:masterClrMapping/>
  </p:clrMapOvr>
  <mc:AlternateContent xmlns:mc="http://schemas.openxmlformats.org/markup-compatibility/2006" xmlns:p14="http://schemas.microsoft.com/office/powerpoint/2010/main">
    <mc:Choice Requires="p14">
      <p:transition spd="slow" p14:dur="2000" advTm="28677"/>
    </mc:Choice>
    <mc:Fallback xmlns="">
      <p:transition spd="slow" advTm="2867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BDE21-B560-9EFE-5034-1E2979CDD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5421B-4406-D4BA-F52E-85B34A58913D}"/>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ACC1BDB7-C922-3AA2-E68F-1DB77C632705}"/>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a:t>
            </a:r>
          </a:p>
          <a:p>
            <a:pPr algn="just"/>
            <a:endParaRPr lang="en-SG" dirty="0">
              <a:latin typeface="+mj-lt"/>
            </a:endParaRP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763469BB-DCB9-C729-5126-A8ED9CF4563B}"/>
              </a:ext>
            </a:extLst>
          </p:cNvPr>
          <p:cNvSpPr>
            <a:spLocks noGrp="1"/>
          </p:cNvSpPr>
          <p:nvPr>
            <p:ph type="sldNum" sz="quarter" idx="12"/>
          </p:nvPr>
        </p:nvSpPr>
        <p:spPr/>
        <p:txBody>
          <a:bodyPr/>
          <a:lstStyle/>
          <a:p>
            <a:fld id="{687B7451-1438-CB4A-8106-82A64F1C7D7B}" type="slidenum">
              <a:rPr lang="sv-SE" smtClean="0"/>
              <a:pPr/>
              <a:t>44</a:t>
            </a:fld>
            <a:endParaRPr lang="sv-SE" dirty="0"/>
          </a:p>
        </p:txBody>
      </p:sp>
      <p:pic>
        <p:nvPicPr>
          <p:cNvPr id="4" name="Picture 3">
            <a:extLst>
              <a:ext uri="{FF2B5EF4-FFF2-40B4-BE49-F238E27FC236}">
                <a16:creationId xmlns:a16="http://schemas.microsoft.com/office/drawing/2014/main" id="{EF74B947-C948-F336-35D6-94D365D84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169" y="4519388"/>
            <a:ext cx="5131443" cy="1608362"/>
          </a:xfrm>
          <a:prstGeom prst="rect">
            <a:avLst/>
          </a:prstGeom>
        </p:spPr>
      </p:pic>
    </p:spTree>
    <p:extLst>
      <p:ext uri="{BB962C8B-B14F-4D97-AF65-F5344CB8AC3E}">
        <p14:creationId xmlns:p14="http://schemas.microsoft.com/office/powerpoint/2010/main" val="2492070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5DE66-3384-AA59-91A0-7D618BBCB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33565-C9FE-C578-0FB3-8AA0F5CD64B3}"/>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05788DDE-3171-2859-973F-5D2FBDF5D2FB}"/>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 </a:t>
            </a:r>
            <a:r>
              <a:rPr lang="en-SG" dirty="0"/>
              <a:t>f : R → {0, 1} </a:t>
            </a:r>
            <a:endParaRPr lang="en-SG" dirty="0">
              <a:latin typeface="+mj-lt"/>
            </a:endParaRP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B972B202-9902-80F3-6B6E-8C99829149F0}"/>
              </a:ext>
            </a:extLst>
          </p:cNvPr>
          <p:cNvSpPr>
            <a:spLocks noGrp="1"/>
          </p:cNvSpPr>
          <p:nvPr>
            <p:ph type="sldNum" sz="quarter" idx="12"/>
          </p:nvPr>
        </p:nvSpPr>
        <p:spPr/>
        <p:txBody>
          <a:bodyPr/>
          <a:lstStyle/>
          <a:p>
            <a:fld id="{687B7451-1438-CB4A-8106-82A64F1C7D7B}" type="slidenum">
              <a:rPr lang="sv-SE" smtClean="0"/>
              <a:pPr/>
              <a:t>45</a:t>
            </a:fld>
            <a:endParaRPr lang="sv-SE" dirty="0"/>
          </a:p>
        </p:txBody>
      </p:sp>
      <p:pic>
        <p:nvPicPr>
          <p:cNvPr id="4" name="Picture 3">
            <a:extLst>
              <a:ext uri="{FF2B5EF4-FFF2-40B4-BE49-F238E27FC236}">
                <a16:creationId xmlns:a16="http://schemas.microsoft.com/office/drawing/2014/main" id="{CE8EC1C5-5AE2-460A-AB86-6732D1E21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878" y="4363131"/>
            <a:ext cx="5131443" cy="1608362"/>
          </a:xfrm>
          <a:prstGeom prst="rect">
            <a:avLst/>
          </a:prstGeom>
        </p:spPr>
      </p:pic>
    </p:spTree>
    <p:extLst>
      <p:ext uri="{BB962C8B-B14F-4D97-AF65-F5344CB8AC3E}">
        <p14:creationId xmlns:p14="http://schemas.microsoft.com/office/powerpoint/2010/main" val="1875746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166BB-03B1-EC88-C106-60289BA42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9E824-7B32-7A4B-C554-B317A2CC13A8}"/>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ECBE6871-5D9B-7A73-7CFD-125A7287D57F}"/>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 </a:t>
            </a:r>
            <a:r>
              <a:rPr lang="en-SG" dirty="0"/>
              <a:t>f : R → {0, 1} </a:t>
            </a:r>
          </a:p>
          <a:p>
            <a:pPr algn="just"/>
            <a:endParaRPr lang="en-SG" dirty="0">
              <a:latin typeface="+mj-lt"/>
            </a:endParaRPr>
          </a:p>
          <a:p>
            <a:pPr algn="just"/>
            <a:r>
              <a:rPr lang="en-SG" dirty="0">
                <a:latin typeface="+mj-lt"/>
              </a:rPr>
              <a:t>What is advantage? </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6552195F-DE2E-50CF-6C82-E65198825AC4}"/>
              </a:ext>
            </a:extLst>
          </p:cNvPr>
          <p:cNvSpPr>
            <a:spLocks noGrp="1"/>
          </p:cNvSpPr>
          <p:nvPr>
            <p:ph type="sldNum" sz="quarter" idx="12"/>
          </p:nvPr>
        </p:nvSpPr>
        <p:spPr/>
        <p:txBody>
          <a:bodyPr/>
          <a:lstStyle/>
          <a:p>
            <a:fld id="{687B7451-1438-CB4A-8106-82A64F1C7D7B}" type="slidenum">
              <a:rPr lang="sv-SE" smtClean="0"/>
              <a:pPr/>
              <a:t>46</a:t>
            </a:fld>
            <a:endParaRPr lang="sv-SE" dirty="0"/>
          </a:p>
        </p:txBody>
      </p:sp>
      <p:pic>
        <p:nvPicPr>
          <p:cNvPr id="4" name="Picture 3">
            <a:extLst>
              <a:ext uri="{FF2B5EF4-FFF2-40B4-BE49-F238E27FC236}">
                <a16:creationId xmlns:a16="http://schemas.microsoft.com/office/drawing/2014/main" id="{4F47DA1A-16C0-B463-4301-E795A233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878" y="4363131"/>
            <a:ext cx="5131443" cy="1608362"/>
          </a:xfrm>
          <a:prstGeom prst="rect">
            <a:avLst/>
          </a:prstGeom>
        </p:spPr>
      </p:pic>
    </p:spTree>
    <p:extLst>
      <p:ext uri="{BB962C8B-B14F-4D97-AF65-F5344CB8AC3E}">
        <p14:creationId xmlns:p14="http://schemas.microsoft.com/office/powerpoint/2010/main" val="1528520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603C-4E11-DB6A-FF12-B91076F97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0FE9E-AA54-B124-A01F-90D2F880983C}"/>
              </a:ext>
            </a:extLst>
          </p:cNvPr>
          <p:cNvSpPr>
            <a:spLocks noGrp="1"/>
          </p:cNvSpPr>
          <p:nvPr>
            <p:ph type="title"/>
          </p:nvPr>
        </p:nvSpPr>
        <p:spPr/>
        <p:txBody>
          <a:bodyPr/>
          <a:lstStyle/>
          <a:p>
            <a:r>
              <a:rPr lang="en-US" dirty="0"/>
              <a:t>Comparators represent extreme form of quantization </a:t>
            </a:r>
          </a:p>
        </p:txBody>
      </p:sp>
      <p:sp>
        <p:nvSpPr>
          <p:cNvPr id="3" name="Content Placeholder 2">
            <a:extLst>
              <a:ext uri="{FF2B5EF4-FFF2-40B4-BE49-F238E27FC236}">
                <a16:creationId xmlns:a16="http://schemas.microsoft.com/office/drawing/2014/main" id="{7D6859C0-95AD-4C67-1CC6-9641A86E2B4F}"/>
              </a:ext>
            </a:extLst>
          </p:cNvPr>
          <p:cNvSpPr>
            <a:spLocks noGrp="1"/>
          </p:cNvSpPr>
          <p:nvPr>
            <p:ph idx="1"/>
          </p:nvPr>
        </p:nvSpPr>
        <p:spPr>
          <a:xfrm>
            <a:off x="838200" y="1690688"/>
            <a:ext cx="10515600" cy="4802187"/>
          </a:xfrm>
        </p:spPr>
        <p:txBody>
          <a:bodyPr>
            <a:normAutofit/>
          </a:bodyPr>
          <a:lstStyle/>
          <a:p>
            <a:pPr algn="just"/>
            <a:r>
              <a:rPr lang="en-SG" b="1" dirty="0">
                <a:latin typeface="+mj-lt"/>
              </a:rPr>
              <a:t>Analog Comparator: </a:t>
            </a:r>
            <a:r>
              <a:rPr lang="en-SG" dirty="0">
                <a:latin typeface="+mj-lt"/>
              </a:rPr>
              <a:t>Performs comparison of a signal value against a threshold and produces a binary value as a result</a:t>
            </a:r>
          </a:p>
          <a:p>
            <a:pPr algn="just"/>
            <a:endParaRPr lang="en-SG" dirty="0">
              <a:latin typeface="+mj-lt"/>
            </a:endParaRPr>
          </a:p>
          <a:p>
            <a:pPr algn="just"/>
            <a:r>
              <a:rPr lang="en-SG" dirty="0">
                <a:latin typeface="+mj-lt"/>
              </a:rPr>
              <a:t>What is the sensor function? </a:t>
            </a:r>
            <a:r>
              <a:rPr lang="en-SG" dirty="0"/>
              <a:t>f : R → {0, 1} </a:t>
            </a:r>
          </a:p>
          <a:p>
            <a:pPr algn="just"/>
            <a:endParaRPr lang="en-SG" dirty="0">
              <a:latin typeface="+mj-lt"/>
            </a:endParaRPr>
          </a:p>
          <a:p>
            <a:pPr algn="just"/>
            <a:r>
              <a:rPr lang="en-SG" b="1" dirty="0">
                <a:latin typeface="+mj-lt"/>
              </a:rPr>
              <a:t>What is advantage?  </a:t>
            </a:r>
            <a:r>
              <a:rPr lang="en-SG" dirty="0">
                <a:latin typeface="+mj-lt"/>
              </a:rPr>
              <a:t>Lower power consumption. Can be directly connected to a GPIO/Pin of microcontroller (acts like a 1-bit ADC)</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BC5C403B-34C5-56DF-E5C0-A6CA00A88F90}"/>
              </a:ext>
            </a:extLst>
          </p:cNvPr>
          <p:cNvSpPr>
            <a:spLocks noGrp="1"/>
          </p:cNvSpPr>
          <p:nvPr>
            <p:ph type="sldNum" sz="quarter" idx="12"/>
          </p:nvPr>
        </p:nvSpPr>
        <p:spPr/>
        <p:txBody>
          <a:bodyPr/>
          <a:lstStyle/>
          <a:p>
            <a:fld id="{687B7451-1438-CB4A-8106-82A64F1C7D7B}" type="slidenum">
              <a:rPr lang="sv-SE" smtClean="0"/>
              <a:pPr/>
              <a:t>47</a:t>
            </a:fld>
            <a:endParaRPr lang="sv-SE" dirty="0"/>
          </a:p>
        </p:txBody>
      </p:sp>
      <p:pic>
        <p:nvPicPr>
          <p:cNvPr id="4" name="Picture 3">
            <a:extLst>
              <a:ext uri="{FF2B5EF4-FFF2-40B4-BE49-F238E27FC236}">
                <a16:creationId xmlns:a16="http://schemas.microsoft.com/office/drawing/2014/main" id="{5C212522-0D3C-4499-73D2-0882770D2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097" y="4930550"/>
            <a:ext cx="5131443" cy="1608362"/>
          </a:xfrm>
          <a:prstGeom prst="rect">
            <a:avLst/>
          </a:prstGeom>
        </p:spPr>
      </p:pic>
    </p:spTree>
    <p:extLst>
      <p:ext uri="{BB962C8B-B14F-4D97-AF65-F5344CB8AC3E}">
        <p14:creationId xmlns:p14="http://schemas.microsoft.com/office/powerpoint/2010/main" val="2118441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59DB6-5260-A47B-F416-A3926D8F7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61FD6-EF0B-8173-A2D8-06877D00AF73}"/>
              </a:ext>
            </a:extLst>
          </p:cNvPr>
          <p:cNvSpPr>
            <a:spLocks noGrp="1"/>
          </p:cNvSpPr>
          <p:nvPr>
            <p:ph type="title"/>
          </p:nvPr>
        </p:nvSpPr>
        <p:spPr/>
        <p:txBody>
          <a:bodyPr/>
          <a:lstStyle/>
          <a:p>
            <a:r>
              <a:rPr lang="en-US" dirty="0"/>
              <a:t>Noise in sensors and measurement</a:t>
            </a:r>
          </a:p>
        </p:txBody>
      </p:sp>
      <p:sp>
        <p:nvSpPr>
          <p:cNvPr id="3" name="Content Placeholder 2">
            <a:extLst>
              <a:ext uri="{FF2B5EF4-FFF2-40B4-BE49-F238E27FC236}">
                <a16:creationId xmlns:a16="http://schemas.microsoft.com/office/drawing/2014/main" id="{F7B6B71C-EA91-E0D5-4F33-B227910297D2}"/>
              </a:ext>
            </a:extLst>
          </p:cNvPr>
          <p:cNvSpPr>
            <a:spLocks noGrp="1"/>
          </p:cNvSpPr>
          <p:nvPr>
            <p:ph idx="1"/>
          </p:nvPr>
        </p:nvSpPr>
        <p:spPr>
          <a:xfrm>
            <a:off x="838200" y="1690688"/>
            <a:ext cx="10515600" cy="4802187"/>
          </a:xfrm>
        </p:spPr>
        <p:txBody>
          <a:bodyPr>
            <a:normAutofit/>
          </a:bodyPr>
          <a:lstStyle/>
          <a:p>
            <a:pPr algn="just"/>
            <a:r>
              <a:rPr lang="en-SG" b="1" dirty="0">
                <a:latin typeface="+mj-lt"/>
              </a:rPr>
              <a:t>What do you mean by noise?</a:t>
            </a:r>
            <a:endParaRPr lang="en-SG" dirty="0">
              <a:latin typeface="+mj-lt"/>
            </a:endParaRP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19462F3E-1E11-38A6-D181-1C9774B408F1}"/>
              </a:ext>
            </a:extLst>
          </p:cNvPr>
          <p:cNvSpPr>
            <a:spLocks noGrp="1"/>
          </p:cNvSpPr>
          <p:nvPr>
            <p:ph type="sldNum" sz="quarter" idx="12"/>
          </p:nvPr>
        </p:nvSpPr>
        <p:spPr/>
        <p:txBody>
          <a:bodyPr/>
          <a:lstStyle/>
          <a:p>
            <a:fld id="{687B7451-1438-CB4A-8106-82A64F1C7D7B}" type="slidenum">
              <a:rPr lang="sv-SE" smtClean="0"/>
              <a:pPr/>
              <a:t>48</a:t>
            </a:fld>
            <a:endParaRPr lang="sv-SE" dirty="0"/>
          </a:p>
        </p:txBody>
      </p:sp>
    </p:spTree>
    <p:extLst>
      <p:ext uri="{BB962C8B-B14F-4D97-AF65-F5344CB8AC3E}">
        <p14:creationId xmlns:p14="http://schemas.microsoft.com/office/powerpoint/2010/main" val="1602843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21846-CFF7-27D5-1C2F-FE583F856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7283D-865F-E009-F724-2FB1A386340F}"/>
              </a:ext>
            </a:extLst>
          </p:cNvPr>
          <p:cNvSpPr>
            <a:spLocks noGrp="1"/>
          </p:cNvSpPr>
          <p:nvPr>
            <p:ph type="title"/>
          </p:nvPr>
        </p:nvSpPr>
        <p:spPr/>
        <p:txBody>
          <a:bodyPr/>
          <a:lstStyle/>
          <a:p>
            <a:r>
              <a:rPr lang="en-US" dirty="0"/>
              <a:t>Noise in sensors and measurement</a:t>
            </a:r>
          </a:p>
        </p:txBody>
      </p:sp>
      <p:sp>
        <p:nvSpPr>
          <p:cNvPr id="3" name="Content Placeholder 2">
            <a:extLst>
              <a:ext uri="{FF2B5EF4-FFF2-40B4-BE49-F238E27FC236}">
                <a16:creationId xmlns:a16="http://schemas.microsoft.com/office/drawing/2014/main" id="{43C44815-3C22-F9BF-D15C-12A037C46831}"/>
              </a:ext>
            </a:extLst>
          </p:cNvPr>
          <p:cNvSpPr>
            <a:spLocks noGrp="1"/>
          </p:cNvSpPr>
          <p:nvPr>
            <p:ph idx="1"/>
          </p:nvPr>
        </p:nvSpPr>
        <p:spPr>
          <a:xfrm>
            <a:off x="838200" y="1690688"/>
            <a:ext cx="10515600" cy="4802187"/>
          </a:xfrm>
        </p:spPr>
        <p:txBody>
          <a:bodyPr>
            <a:normAutofit/>
          </a:bodyPr>
          <a:lstStyle/>
          <a:p>
            <a:pPr algn="just"/>
            <a:r>
              <a:rPr lang="en-SG" b="1" dirty="0">
                <a:latin typeface="+mj-lt"/>
              </a:rPr>
              <a:t>What do you mean by noise? </a:t>
            </a:r>
            <a:r>
              <a:rPr lang="en-SG" dirty="0">
                <a:latin typeface="+mj-lt"/>
              </a:rPr>
              <a:t> A part of the signal which we do not want. If we want to measure x(t), and we ended up measuring x’(t) what is the noise? </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D103BEA3-150E-1DB1-3C04-336EDCB20CE9}"/>
              </a:ext>
            </a:extLst>
          </p:cNvPr>
          <p:cNvSpPr>
            <a:spLocks noGrp="1"/>
          </p:cNvSpPr>
          <p:nvPr>
            <p:ph type="sldNum" sz="quarter" idx="12"/>
          </p:nvPr>
        </p:nvSpPr>
        <p:spPr/>
        <p:txBody>
          <a:bodyPr/>
          <a:lstStyle/>
          <a:p>
            <a:fld id="{687B7451-1438-CB4A-8106-82A64F1C7D7B}" type="slidenum">
              <a:rPr lang="sv-SE" smtClean="0"/>
              <a:pPr/>
              <a:t>49</a:t>
            </a:fld>
            <a:endParaRPr lang="sv-SE" dirty="0"/>
          </a:p>
        </p:txBody>
      </p:sp>
    </p:spTree>
    <p:extLst>
      <p:ext uri="{BB962C8B-B14F-4D97-AF65-F5344CB8AC3E}">
        <p14:creationId xmlns:p14="http://schemas.microsoft.com/office/powerpoint/2010/main" val="358505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b="1" dirty="0">
                <a:solidFill>
                  <a:srgbClr val="FF0000"/>
                </a:solidFill>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49048224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693DF-C4DA-DA18-D417-1705A8646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A1057-7F8B-ADF3-FF5F-688CC5F0FD86}"/>
              </a:ext>
            </a:extLst>
          </p:cNvPr>
          <p:cNvSpPr>
            <a:spLocks noGrp="1"/>
          </p:cNvSpPr>
          <p:nvPr>
            <p:ph type="title"/>
          </p:nvPr>
        </p:nvSpPr>
        <p:spPr/>
        <p:txBody>
          <a:bodyPr/>
          <a:lstStyle/>
          <a:p>
            <a:r>
              <a:rPr lang="en-US" dirty="0"/>
              <a:t>Noise in sensors and measurement</a:t>
            </a:r>
          </a:p>
        </p:txBody>
      </p:sp>
      <p:sp>
        <p:nvSpPr>
          <p:cNvPr id="3" name="Content Placeholder 2">
            <a:extLst>
              <a:ext uri="{FF2B5EF4-FFF2-40B4-BE49-F238E27FC236}">
                <a16:creationId xmlns:a16="http://schemas.microsoft.com/office/drawing/2014/main" id="{7D9F1DB6-1407-0968-61B0-DA0A192CA663}"/>
              </a:ext>
            </a:extLst>
          </p:cNvPr>
          <p:cNvSpPr>
            <a:spLocks noGrp="1"/>
          </p:cNvSpPr>
          <p:nvPr>
            <p:ph idx="1"/>
          </p:nvPr>
        </p:nvSpPr>
        <p:spPr>
          <a:xfrm>
            <a:off x="838200" y="1690688"/>
            <a:ext cx="10515600" cy="4802187"/>
          </a:xfrm>
        </p:spPr>
        <p:txBody>
          <a:bodyPr>
            <a:normAutofit/>
          </a:bodyPr>
          <a:lstStyle/>
          <a:p>
            <a:pPr algn="just"/>
            <a:r>
              <a:rPr lang="en-SG" b="1" dirty="0">
                <a:latin typeface="+mj-lt"/>
              </a:rPr>
              <a:t>What do you mean by noise? </a:t>
            </a:r>
            <a:r>
              <a:rPr lang="en-SG" dirty="0">
                <a:latin typeface="+mj-lt"/>
              </a:rPr>
              <a:t> A part of the signal which we do not want. If we want to measure x(t), and we ended up measuring x’(t) what is the noise? </a:t>
            </a:r>
            <a:r>
              <a:rPr lang="en-SG" dirty="0"/>
              <a:t>n(t) = x'(t) − x(t)</a:t>
            </a:r>
          </a:p>
          <a:p>
            <a:pPr algn="just"/>
            <a:endParaRPr lang="en-SG" dirty="0">
              <a:latin typeface="+mj-lt"/>
            </a:endParaRPr>
          </a:p>
          <a:p>
            <a:pPr algn="just"/>
            <a:r>
              <a:rPr lang="en-SG" dirty="0">
                <a:latin typeface="+mj-lt"/>
              </a:rPr>
              <a:t>What is actual measurement? X(t) + n(t)</a:t>
            </a:r>
          </a:p>
          <a:p>
            <a:pPr algn="just"/>
            <a:endParaRPr lang="en-SG" dirty="0">
              <a:latin typeface="+mj-lt"/>
            </a:endParaRPr>
          </a:p>
          <a:p>
            <a:pPr algn="just"/>
            <a:r>
              <a:rPr lang="en-SG" dirty="0">
                <a:latin typeface="+mj-lt"/>
              </a:rPr>
              <a:t>Noise is the side effect of sensor not measuring </a:t>
            </a:r>
            <a:r>
              <a:rPr lang="en-SG" dirty="0" err="1">
                <a:latin typeface="+mj-lt"/>
              </a:rPr>
              <a:t>exact;y</a:t>
            </a:r>
            <a:r>
              <a:rPr lang="en-SG" dirty="0">
                <a:latin typeface="+mj-lt"/>
              </a:rPr>
              <a:t> what it is supposed to measure. Contributors many like sensor imperfection, quantization errors etc</a:t>
            </a:r>
          </a:p>
          <a:p>
            <a:pPr marL="457200" lvl="1" indent="0" algn="just">
              <a:buNone/>
            </a:pPr>
            <a:r>
              <a:rPr lang="en-SG" dirty="0">
                <a:latin typeface="+mj-lt"/>
              </a:rPr>
              <a:t>				</a:t>
            </a:r>
            <a:endParaRPr lang="en-SG" baseline="30000" dirty="0"/>
          </a:p>
          <a:p>
            <a:pPr marL="457200" lvl="1" indent="0" algn="just">
              <a:buNone/>
            </a:pPr>
            <a:r>
              <a:rPr lang="en-SG" baseline="30000" dirty="0"/>
              <a:t>				</a:t>
            </a:r>
          </a:p>
          <a:p>
            <a:pPr lvl="1" algn="just"/>
            <a:endParaRPr lang="en-SG" dirty="0">
              <a:latin typeface="+mj-lt"/>
            </a:endParaRPr>
          </a:p>
          <a:p>
            <a:pPr marL="0" indent="0">
              <a:buNone/>
            </a:pPr>
            <a:endParaRPr lang="en-SG" dirty="0">
              <a:latin typeface="+mj-lt"/>
            </a:endParaRPr>
          </a:p>
        </p:txBody>
      </p:sp>
      <p:sp>
        <p:nvSpPr>
          <p:cNvPr id="5" name="Slide Number Placeholder 4">
            <a:extLst>
              <a:ext uri="{FF2B5EF4-FFF2-40B4-BE49-F238E27FC236}">
                <a16:creationId xmlns:a16="http://schemas.microsoft.com/office/drawing/2014/main" id="{8167676B-11FE-F9F1-6F30-C1F233100E4B}"/>
              </a:ext>
            </a:extLst>
          </p:cNvPr>
          <p:cNvSpPr>
            <a:spLocks noGrp="1"/>
          </p:cNvSpPr>
          <p:nvPr>
            <p:ph type="sldNum" sz="quarter" idx="12"/>
          </p:nvPr>
        </p:nvSpPr>
        <p:spPr/>
        <p:txBody>
          <a:bodyPr/>
          <a:lstStyle/>
          <a:p>
            <a:fld id="{687B7451-1438-CB4A-8106-82A64F1C7D7B}" type="slidenum">
              <a:rPr lang="sv-SE" smtClean="0"/>
              <a:pPr/>
              <a:t>50</a:t>
            </a:fld>
            <a:endParaRPr lang="sv-SE" dirty="0"/>
          </a:p>
        </p:txBody>
      </p:sp>
    </p:spTree>
    <p:extLst>
      <p:ext uri="{BB962C8B-B14F-4D97-AF65-F5344CB8AC3E}">
        <p14:creationId xmlns:p14="http://schemas.microsoft.com/office/powerpoint/2010/main" val="2070805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5" y="102078"/>
            <a:ext cx="10606051" cy="1325563"/>
          </a:xfrm>
        </p:spPr>
        <p:txBody>
          <a:bodyPr>
            <a:normAutofit/>
          </a:bodyPr>
          <a:lstStyle/>
          <a:p>
            <a:r>
              <a:rPr lang="en-US" sz="4000" dirty="0">
                <a:latin typeface="+mn-lt"/>
              </a:rPr>
              <a:t>How do you identify what type of sensor?</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51</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3" name="Content Placeholder 3">
            <a:extLst>
              <a:ext uri="{FF2B5EF4-FFF2-40B4-BE49-F238E27FC236}">
                <a16:creationId xmlns:a16="http://schemas.microsoft.com/office/drawing/2014/main" id="{989B54BA-C3E6-5666-0834-102DC9F64C6B}"/>
              </a:ext>
            </a:extLst>
          </p:cNvPr>
          <p:cNvSpPr>
            <a:spLocks noGrp="1"/>
          </p:cNvSpPr>
          <p:nvPr>
            <p:ph idx="1"/>
          </p:nvPr>
        </p:nvSpPr>
        <p:spPr>
          <a:xfrm>
            <a:off x="792974" y="1397479"/>
            <a:ext cx="10848899" cy="4802599"/>
          </a:xfrm>
        </p:spPr>
        <p:txBody>
          <a:bodyPr>
            <a:normAutofit/>
          </a:bodyPr>
          <a:lstStyle/>
          <a:p>
            <a:pPr algn="just"/>
            <a:r>
              <a:rPr lang="en-SG" b="0" i="0" dirty="0">
                <a:effectLst/>
                <a:latin typeface="+mj-lt"/>
              </a:rPr>
              <a:t>You need to learn how to read datasheets. They contain all the important information. Power, voltage, </a:t>
            </a:r>
            <a:r>
              <a:rPr lang="en-SG" b="0" i="0" dirty="0" err="1">
                <a:effectLst/>
                <a:latin typeface="+mj-lt"/>
              </a:rPr>
              <a:t>analog</a:t>
            </a:r>
            <a:r>
              <a:rPr lang="en-SG" b="0" i="0" dirty="0">
                <a:effectLst/>
                <a:latin typeface="+mj-lt"/>
              </a:rPr>
              <a:t> versus digital and others</a:t>
            </a:r>
          </a:p>
          <a:p>
            <a:pPr algn="just"/>
            <a:endParaRPr lang="en-SG" dirty="0">
              <a:latin typeface="+mj-lt"/>
            </a:endParaRPr>
          </a:p>
          <a:p>
            <a:pPr algn="just"/>
            <a:r>
              <a:rPr lang="en-SG" b="0" i="0" dirty="0">
                <a:effectLst/>
                <a:latin typeface="+mj-lt"/>
              </a:rPr>
              <a:t>Accelerometer: </a:t>
            </a:r>
            <a:r>
              <a:rPr lang="en-SG" b="0" i="0" dirty="0">
                <a:effectLst/>
                <a:latin typeface="+mj-lt"/>
                <a:hlinkClick r:id="rId3"/>
              </a:rPr>
              <a:t>ADXL335 Datasheet</a:t>
            </a:r>
            <a:endParaRPr lang="en-SG" b="0" i="0" dirty="0">
              <a:effectLst/>
              <a:latin typeface="+mj-lt"/>
            </a:endParaRPr>
          </a:p>
          <a:p>
            <a:pPr algn="just"/>
            <a:r>
              <a:rPr lang="en-SG" dirty="0">
                <a:latin typeface="+mj-lt"/>
              </a:rPr>
              <a:t>Accelerometer: </a:t>
            </a:r>
            <a:r>
              <a:rPr lang="en-SG" dirty="0">
                <a:latin typeface="+mj-lt"/>
                <a:hlinkClick r:id="rId4"/>
              </a:rPr>
              <a:t>ADXL345 Datasheet</a:t>
            </a:r>
            <a:endParaRPr lang="en-SG" b="0" i="0" dirty="0">
              <a:effectLst/>
              <a:latin typeface="+mj-lt"/>
            </a:endParaRPr>
          </a:p>
          <a:p>
            <a:pPr algn="just"/>
            <a:endParaRPr lang="en-SG" b="0" i="0" dirty="0">
              <a:effectLst/>
              <a:latin typeface="+mj-lt"/>
            </a:endParaRPr>
          </a:p>
          <a:p>
            <a:pPr algn="just"/>
            <a:endParaRPr lang="en-SG" b="0" i="0" dirty="0">
              <a:effectLst/>
              <a:latin typeface="+mj-lt"/>
            </a:endParaRPr>
          </a:p>
          <a:p>
            <a:endParaRPr lang="en-US" dirty="0">
              <a:latin typeface="+mj-lt"/>
            </a:endParaRPr>
          </a:p>
        </p:txBody>
      </p:sp>
    </p:spTree>
    <p:extLst>
      <p:ext uri="{BB962C8B-B14F-4D97-AF65-F5344CB8AC3E}">
        <p14:creationId xmlns:p14="http://schemas.microsoft.com/office/powerpoint/2010/main" val="331943867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4412-63C8-F510-15DF-096F2E637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006C0-A169-C0DE-003C-A56B2BC24461}"/>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5CA08583-73E0-3E6E-EFF2-616B6F24631E}"/>
              </a:ext>
            </a:extLst>
          </p:cNvPr>
          <p:cNvSpPr>
            <a:spLocks noGrp="1"/>
          </p:cNvSpPr>
          <p:nvPr>
            <p:ph idx="1"/>
          </p:nvPr>
        </p:nvSpPr>
        <p:spPr>
          <a:xfrm>
            <a:off x="489332" y="3133569"/>
            <a:ext cx="4670097" cy="3320668"/>
          </a:xfrm>
        </p:spPr>
        <p:txBody>
          <a:bodyPr>
            <a:normAutofit/>
          </a:bodyPr>
          <a:lstStyle/>
          <a:p>
            <a:r>
              <a:rPr lang="en-US" sz="2200" dirty="0">
                <a:latin typeface="+mj-lt"/>
              </a:rPr>
              <a:t>Accelerometers are sensors that measure proper acceleration. An acceleration of object as observed by an observer in free fall</a:t>
            </a:r>
          </a:p>
          <a:p>
            <a:r>
              <a:rPr lang="en-US" sz="2200" dirty="0">
                <a:latin typeface="+mj-lt"/>
              </a:rPr>
              <a:t>Accelerometer measure acceleration together with gravitational force</a:t>
            </a:r>
          </a:p>
          <a:p>
            <a:endParaRPr lang="en-US" sz="2200" dirty="0">
              <a:latin typeface="+mj-lt"/>
            </a:endParaRPr>
          </a:p>
          <a:p>
            <a:endParaRPr lang="en-US" sz="22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C0453755-A346-2AB5-071B-0CF70251E7F4}"/>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88A62CCA-67EF-D07E-3316-87F0A0D2BB1A}"/>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52</a:t>
            </a:fld>
            <a:endParaRPr lang="en-US">
              <a:solidFill>
                <a:srgbClr val="FFFFFF"/>
              </a:solidFill>
            </a:endParaRPr>
          </a:p>
        </p:txBody>
      </p:sp>
    </p:spTree>
    <p:extLst>
      <p:ext uri="{BB962C8B-B14F-4D97-AF65-F5344CB8AC3E}">
        <p14:creationId xmlns:p14="http://schemas.microsoft.com/office/powerpoint/2010/main" val="3438889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7FEB7-2031-EA27-27E5-48338C65C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0CE04-26A6-7876-76B2-4A6351EA4CF0}"/>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C24A1828-7D15-C45D-6C10-A41AFF2E2A17}"/>
              </a:ext>
            </a:extLst>
          </p:cNvPr>
          <p:cNvSpPr>
            <a:spLocks noGrp="1"/>
          </p:cNvSpPr>
          <p:nvPr>
            <p:ph idx="1"/>
          </p:nvPr>
        </p:nvSpPr>
        <p:spPr>
          <a:xfrm>
            <a:off x="640080" y="2915457"/>
            <a:ext cx="4670097" cy="3320668"/>
          </a:xfrm>
        </p:spPr>
        <p:txBody>
          <a:bodyPr>
            <a:normAutofit/>
          </a:bodyPr>
          <a:lstStyle/>
          <a:p>
            <a:r>
              <a:rPr lang="en-US" sz="2200" dirty="0">
                <a:latin typeface="+mj-lt"/>
              </a:rPr>
              <a:t>Sensor circuit measures the position of fixed mass in the frame</a:t>
            </a:r>
          </a:p>
          <a:p>
            <a:r>
              <a:rPr lang="en-US" sz="2200" dirty="0">
                <a:latin typeface="+mj-lt"/>
              </a:rPr>
              <a:t>Mass moves in any direction, it gets displaced, this results in displacement of mass which is measured to determine the acceleration</a:t>
            </a:r>
          </a:p>
          <a:p>
            <a:r>
              <a:rPr lang="en-US" sz="2200" b="1" dirty="0">
                <a:latin typeface="+mj-lt"/>
              </a:rPr>
              <a:t>What happens if the object with accelerometer free-falls? </a:t>
            </a:r>
          </a:p>
          <a:p>
            <a:endParaRPr lang="en-US" sz="22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B07E5F66-83EE-A98E-6E6D-E41C1AFEC239}"/>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1EB40304-20AA-D7A7-7521-9821DAC7985E}"/>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53</a:t>
            </a:fld>
            <a:endParaRPr lang="en-US">
              <a:solidFill>
                <a:srgbClr val="FFFFFF"/>
              </a:solidFill>
            </a:endParaRPr>
          </a:p>
        </p:txBody>
      </p:sp>
    </p:spTree>
    <p:extLst>
      <p:ext uri="{BB962C8B-B14F-4D97-AF65-F5344CB8AC3E}">
        <p14:creationId xmlns:p14="http://schemas.microsoft.com/office/powerpoint/2010/main" val="4139179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7387-0A10-4EA9-50B2-D4F10337D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F4CC1-EDE6-E1AB-DF47-7EB3775ACC44}"/>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051A3098-105D-C706-05D2-098792119A79}"/>
              </a:ext>
            </a:extLst>
          </p:cNvPr>
          <p:cNvSpPr>
            <a:spLocks noGrp="1"/>
          </p:cNvSpPr>
          <p:nvPr>
            <p:ph idx="1"/>
          </p:nvPr>
        </p:nvSpPr>
        <p:spPr>
          <a:xfrm>
            <a:off x="640080" y="2915457"/>
            <a:ext cx="4670097" cy="3320668"/>
          </a:xfrm>
        </p:spPr>
        <p:txBody>
          <a:bodyPr>
            <a:normAutofit lnSpcReduction="10000"/>
          </a:bodyPr>
          <a:lstStyle/>
          <a:p>
            <a:r>
              <a:rPr lang="en-US" sz="2200" b="1" dirty="0">
                <a:latin typeface="+mj-lt"/>
              </a:rPr>
              <a:t>What happens if the object with accelerometer free-falls? </a:t>
            </a:r>
          </a:p>
          <a:p>
            <a:pPr lvl="1"/>
            <a:r>
              <a:rPr lang="en-US" sz="1800" dirty="0">
                <a:latin typeface="+mj-lt"/>
              </a:rPr>
              <a:t>Orientation?</a:t>
            </a:r>
          </a:p>
          <a:p>
            <a:pPr lvl="1"/>
            <a:r>
              <a:rPr lang="en-US" sz="1800" dirty="0">
                <a:latin typeface="+mj-lt"/>
              </a:rPr>
              <a:t>Vertical, Horizontal, Upside Down</a:t>
            </a:r>
          </a:p>
          <a:p>
            <a:r>
              <a:rPr lang="en-SG" sz="2400" dirty="0">
                <a:latin typeface="+mj-lt"/>
              </a:rPr>
              <a:t>Upside down: To an observer in free fall, this looks exactly as if the assembly were accelerating upwards at the acceleration of gravity, which is approximately g = 9.8 meters/second2 </a:t>
            </a:r>
            <a:endParaRPr lang="en-US" sz="24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7FED1C63-BB1B-4EDB-125A-EB3808E68B69}"/>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7DE34AE4-895E-DC60-CA21-924F1F75F97F}"/>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54</a:t>
            </a:fld>
            <a:endParaRPr lang="en-US">
              <a:solidFill>
                <a:srgbClr val="FFFFFF"/>
              </a:solidFill>
            </a:endParaRPr>
          </a:p>
        </p:txBody>
      </p:sp>
    </p:spTree>
    <p:extLst>
      <p:ext uri="{BB962C8B-B14F-4D97-AF65-F5344CB8AC3E}">
        <p14:creationId xmlns:p14="http://schemas.microsoft.com/office/powerpoint/2010/main" val="3380336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7409E-3BE6-FC0B-A060-C76E2D95C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DB969-2EBB-3D6D-79F5-6F28D3837E2D}"/>
              </a:ext>
            </a:extLst>
          </p:cNvPr>
          <p:cNvSpPr>
            <a:spLocks noGrp="1"/>
          </p:cNvSpPr>
          <p:nvPr>
            <p:ph type="title"/>
          </p:nvPr>
        </p:nvSpPr>
        <p:spPr>
          <a:xfrm>
            <a:off x="640080" y="325369"/>
            <a:ext cx="4368602" cy="1956841"/>
          </a:xfrm>
        </p:spPr>
        <p:txBody>
          <a:bodyPr anchor="b">
            <a:normAutofit/>
          </a:bodyPr>
          <a:lstStyle/>
          <a:p>
            <a:r>
              <a:rPr lang="en-US" sz="5000">
                <a:latin typeface="+mn-lt"/>
              </a:rPr>
              <a:t>Motion sensing: accelerometers</a:t>
            </a:r>
          </a:p>
        </p:txBody>
      </p:sp>
      <p:sp>
        <p:nvSpPr>
          <p:cNvPr id="3" name="Content Placeholder 2">
            <a:extLst>
              <a:ext uri="{FF2B5EF4-FFF2-40B4-BE49-F238E27FC236}">
                <a16:creationId xmlns:a16="http://schemas.microsoft.com/office/drawing/2014/main" id="{20D1106E-64D9-F1FD-7D80-C912325EBDA1}"/>
              </a:ext>
            </a:extLst>
          </p:cNvPr>
          <p:cNvSpPr>
            <a:spLocks noGrp="1"/>
          </p:cNvSpPr>
          <p:nvPr>
            <p:ph idx="1"/>
          </p:nvPr>
        </p:nvSpPr>
        <p:spPr>
          <a:xfrm>
            <a:off x="640080" y="2915457"/>
            <a:ext cx="4670097" cy="2165220"/>
          </a:xfrm>
        </p:spPr>
        <p:txBody>
          <a:bodyPr>
            <a:normAutofit/>
          </a:bodyPr>
          <a:lstStyle/>
          <a:p>
            <a:r>
              <a:rPr lang="en-US" sz="2200" dirty="0">
                <a:latin typeface="+mj-lt"/>
              </a:rPr>
              <a:t>Accelerometer can be used to measure the tilt. Combination of acceleration and gravity is called proper acceleration and can be challenging to separate out</a:t>
            </a:r>
            <a:endParaRPr lang="en-US" sz="2400" dirty="0">
              <a:latin typeface="+mj-lt"/>
            </a:endParaRPr>
          </a:p>
        </p:txBody>
      </p:sp>
      <p:pic>
        <p:nvPicPr>
          <p:cNvPr id="6" name="Picture 5" descr="A diagram of a mechanical engineering&#10;&#10;AI-generated content may be incorrect.">
            <a:extLst>
              <a:ext uri="{FF2B5EF4-FFF2-40B4-BE49-F238E27FC236}">
                <a16:creationId xmlns:a16="http://schemas.microsoft.com/office/drawing/2014/main" id="{4F7C675A-76F8-9C22-BF66-4C503E638621}"/>
              </a:ext>
            </a:extLst>
          </p:cNvPr>
          <p:cNvPicPr>
            <a:picLocks noChangeAspect="1"/>
          </p:cNvPicPr>
          <p:nvPr/>
        </p:nvPicPr>
        <p:blipFill>
          <a:blip r:embed="rId2"/>
          <a:srcRect l="11858" r="1341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D9DE6CDC-374F-7E83-0CDC-BAFAC17868DB}"/>
              </a:ext>
            </a:extLst>
          </p:cNvPr>
          <p:cNvSpPr>
            <a:spLocks noGrp="1"/>
          </p:cNvSpPr>
          <p:nvPr>
            <p:ph type="sldNum" sz="quarter" idx="12"/>
          </p:nvPr>
        </p:nvSpPr>
        <p:spPr>
          <a:xfrm>
            <a:off x="10439400" y="6356350"/>
            <a:ext cx="914400" cy="365125"/>
          </a:xfrm>
        </p:spPr>
        <p:txBody>
          <a:bodyPr>
            <a:normAutofit/>
          </a:bodyPr>
          <a:lstStyle/>
          <a:p>
            <a:pPr>
              <a:spcAft>
                <a:spcPts val="600"/>
              </a:spcAft>
            </a:pPr>
            <a:fld id="{0778C724-3839-4D76-A707-B4C23905D055}" type="slidenum">
              <a:rPr lang="en-US">
                <a:solidFill>
                  <a:srgbClr val="FFFFFF"/>
                </a:solidFill>
              </a:rPr>
              <a:pPr>
                <a:spcAft>
                  <a:spcPts val="600"/>
                </a:spcAft>
              </a:pPr>
              <a:t>55</a:t>
            </a:fld>
            <a:endParaRPr lang="en-US">
              <a:solidFill>
                <a:srgbClr val="FFFFFF"/>
              </a:solidFill>
            </a:endParaRPr>
          </a:p>
        </p:txBody>
      </p:sp>
    </p:spTree>
    <p:extLst>
      <p:ext uri="{BB962C8B-B14F-4D97-AF65-F5344CB8AC3E}">
        <p14:creationId xmlns:p14="http://schemas.microsoft.com/office/powerpoint/2010/main" val="2123861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normAutofit/>
          </a:bodyPr>
          <a:lstStyle/>
          <a:p>
            <a:r>
              <a:rPr lang="en-US" sz="4000"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a:xfrm>
                <a:off x="838200" y="1690688"/>
                <a:ext cx="10515600" cy="4351338"/>
              </a:xfrm>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A1F7E-61DA-5860-F0D1-01AFDCB13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62DC0-CA48-0B63-255D-1E7D8D223455}"/>
              </a:ext>
            </a:extLst>
          </p:cNvPr>
          <p:cNvSpPr>
            <a:spLocks noGrp="1"/>
          </p:cNvSpPr>
          <p:nvPr>
            <p:ph type="title"/>
          </p:nvPr>
        </p:nvSpPr>
        <p:spPr/>
        <p:txBody>
          <a:bodyPr>
            <a:normAutofit/>
          </a:bodyPr>
          <a:lstStyle/>
          <a:p>
            <a:r>
              <a:rPr lang="en-US" sz="4000" dirty="0">
                <a:latin typeface="+mn-lt"/>
              </a:rPr>
              <a:t>Modelling of a digital accelerometer</a:t>
            </a:r>
          </a:p>
        </p:txBody>
      </p:sp>
      <p:sp>
        <p:nvSpPr>
          <p:cNvPr id="3" name="Content Placeholder 2">
            <a:extLst>
              <a:ext uri="{FF2B5EF4-FFF2-40B4-BE49-F238E27FC236}">
                <a16:creationId xmlns:a16="http://schemas.microsoft.com/office/drawing/2014/main" id="{F1F4D4FF-88FB-F040-907F-69AB3AB75091}"/>
              </a:ext>
            </a:extLst>
          </p:cNvPr>
          <p:cNvSpPr>
            <a:spLocks noGrp="1"/>
          </p:cNvSpPr>
          <p:nvPr>
            <p:ph idx="1"/>
          </p:nvPr>
        </p:nvSpPr>
        <p:spPr>
          <a:xfrm>
            <a:off x="838200" y="1690688"/>
            <a:ext cx="10515600" cy="3778779"/>
          </a:xfrm>
        </p:spPr>
        <p:txBody>
          <a:bodyPr>
            <a:normAutofit/>
          </a:bodyPr>
          <a:lstStyle/>
          <a:p>
            <a:r>
              <a:rPr lang="en-US" dirty="0">
                <a:latin typeface="+mj-lt"/>
              </a:rPr>
              <a:t>Assume, </a:t>
            </a:r>
          </a:p>
          <a:p>
            <a:pPr marL="1371600" lvl="3" indent="0">
              <a:buNone/>
            </a:pPr>
            <a:r>
              <a:rPr lang="en-US" sz="2400" dirty="0">
                <a:latin typeface="+mj-lt"/>
              </a:rPr>
              <a:t>x is proper acceleration</a:t>
            </a:r>
          </a:p>
          <a:p>
            <a:pPr marL="1371600" lvl="3" indent="0">
              <a:buNone/>
            </a:pPr>
            <a:r>
              <a:rPr lang="en-SG" sz="2400" dirty="0">
                <a:latin typeface="+mj-lt"/>
              </a:rPr>
              <a:t>L ∈ R is the minimum measurable proper acceleration</a:t>
            </a:r>
          </a:p>
          <a:p>
            <a:pPr marL="1371600" lvl="3" indent="0">
              <a:buNone/>
            </a:pPr>
            <a:r>
              <a:rPr lang="en-SG" sz="2400" dirty="0">
                <a:latin typeface="+mj-lt"/>
              </a:rPr>
              <a:t>H ∈ R is the maximum measurable proper acceleration</a:t>
            </a:r>
          </a:p>
          <a:p>
            <a:pPr marL="1371600" lvl="3" indent="0">
              <a:buNone/>
            </a:pPr>
            <a:r>
              <a:rPr lang="en-SG" sz="2400" dirty="0">
                <a:latin typeface="+mj-lt"/>
              </a:rPr>
              <a:t>b ∈ N is the number of bits of the ADC</a:t>
            </a:r>
          </a:p>
          <a:p>
            <a:pPr marL="1371600" lvl="3" indent="0">
              <a:buNone/>
            </a:pPr>
            <a:endParaRPr lang="en-SG" sz="2400" dirty="0">
              <a:latin typeface="+mj-lt"/>
            </a:endParaRPr>
          </a:p>
          <a:p>
            <a:pPr marL="1371600" lvl="3" indent="0">
              <a:buNone/>
            </a:pPr>
            <a:endParaRPr lang="en-SG" sz="2400" dirty="0">
              <a:latin typeface="+mj-lt"/>
            </a:endParaRPr>
          </a:p>
          <a:p>
            <a:pPr marL="1371600" lvl="3" indent="0" algn="ctr">
              <a:buNone/>
            </a:pPr>
            <a:r>
              <a:rPr lang="en-SG" sz="3600" dirty="0"/>
              <a:t>f : (L, H) → {0, . . . , 2</a:t>
            </a:r>
            <a:r>
              <a:rPr lang="en-SG" sz="3600" baseline="30000" dirty="0"/>
              <a:t> b </a:t>
            </a:r>
            <a:r>
              <a:rPr lang="en-SG" sz="3600" dirty="0"/>
              <a:t>− 1}</a:t>
            </a:r>
            <a:endParaRPr lang="en-US" sz="3600" dirty="0">
              <a:latin typeface="+mj-lt"/>
            </a:endParaRPr>
          </a:p>
        </p:txBody>
      </p:sp>
      <p:sp>
        <p:nvSpPr>
          <p:cNvPr id="4" name="Slide Number Placeholder 3">
            <a:extLst>
              <a:ext uri="{FF2B5EF4-FFF2-40B4-BE49-F238E27FC236}">
                <a16:creationId xmlns:a16="http://schemas.microsoft.com/office/drawing/2014/main" id="{427C97A6-2DC4-01BA-A44C-7181AE1D45B5}"/>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2306301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684BF-F258-112D-7C88-6A09BA70D6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79B37-0BE7-B50B-62AF-265BE4210270}"/>
              </a:ext>
            </a:extLst>
          </p:cNvPr>
          <p:cNvSpPr>
            <a:spLocks noGrp="1"/>
          </p:cNvSpPr>
          <p:nvPr>
            <p:ph type="title"/>
          </p:nvPr>
        </p:nvSpPr>
        <p:spPr/>
        <p:txBody>
          <a:bodyPr>
            <a:normAutofit/>
          </a:bodyPr>
          <a:lstStyle/>
          <a:p>
            <a:r>
              <a:rPr lang="en-US" sz="4000" dirty="0">
                <a:latin typeface="+mn-lt"/>
              </a:rPr>
              <a:t>Measuring of acceleration on three axis</a:t>
            </a:r>
          </a:p>
        </p:txBody>
      </p:sp>
      <p:sp>
        <p:nvSpPr>
          <p:cNvPr id="3" name="Content Placeholder 2">
            <a:extLst>
              <a:ext uri="{FF2B5EF4-FFF2-40B4-BE49-F238E27FC236}">
                <a16:creationId xmlns:a16="http://schemas.microsoft.com/office/drawing/2014/main" id="{4B5E7F89-975C-26D7-6D06-E208DAFA7ACD}"/>
              </a:ext>
            </a:extLst>
          </p:cNvPr>
          <p:cNvSpPr>
            <a:spLocks noGrp="1"/>
          </p:cNvSpPr>
          <p:nvPr>
            <p:ph idx="1"/>
          </p:nvPr>
        </p:nvSpPr>
        <p:spPr>
          <a:xfrm>
            <a:off x="838200" y="1690688"/>
            <a:ext cx="10515600" cy="3778779"/>
          </a:xfrm>
        </p:spPr>
        <p:txBody>
          <a:bodyPr>
            <a:normAutofit/>
          </a:bodyPr>
          <a:lstStyle/>
          <a:p>
            <a:r>
              <a:rPr lang="en-US" dirty="0">
                <a:latin typeface="+mj-lt"/>
              </a:rPr>
              <a:t>Today, accelerometer are implemented in silicon. Silicon fingers are deformed under gravitational pull or acceleration. Circuit measures the deformation</a:t>
            </a:r>
          </a:p>
          <a:p>
            <a:endParaRPr lang="en-US" dirty="0">
              <a:latin typeface="+mj-lt"/>
            </a:endParaRPr>
          </a:p>
          <a:p>
            <a:r>
              <a:rPr lang="en-US" dirty="0">
                <a:latin typeface="+mj-lt"/>
              </a:rPr>
              <a:t>Measure three axis?</a:t>
            </a:r>
          </a:p>
        </p:txBody>
      </p:sp>
      <p:sp>
        <p:nvSpPr>
          <p:cNvPr id="4" name="Slide Number Placeholder 3">
            <a:extLst>
              <a:ext uri="{FF2B5EF4-FFF2-40B4-BE49-F238E27FC236}">
                <a16:creationId xmlns:a16="http://schemas.microsoft.com/office/drawing/2014/main" id="{2D8189CF-C0F5-7B5E-61B0-08D278067F12}"/>
              </a:ext>
            </a:extLst>
          </p:cNvPr>
          <p:cNvSpPr>
            <a:spLocks noGrp="1"/>
          </p:cNvSpPr>
          <p:nvPr>
            <p:ph type="sldNum" sz="quarter" idx="12"/>
          </p:nvPr>
        </p:nvSpPr>
        <p:spPr/>
        <p:txBody>
          <a:bodyPr/>
          <a:lstStyle/>
          <a:p>
            <a:fld id="{0778C724-3839-4D76-A707-B4C23905D055}" type="slidenum">
              <a:rPr lang="en-US" smtClean="0"/>
              <a:t>58</a:t>
            </a:fld>
            <a:endParaRPr lang="en-US"/>
          </a:p>
        </p:txBody>
      </p:sp>
    </p:spTree>
    <p:extLst>
      <p:ext uri="{BB962C8B-B14F-4D97-AF65-F5344CB8AC3E}">
        <p14:creationId xmlns:p14="http://schemas.microsoft.com/office/powerpoint/2010/main" val="920393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4B61-52A3-FD1D-9CB6-A17EAB71B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A529A-5180-C070-A737-8A17A00FC815}"/>
              </a:ext>
            </a:extLst>
          </p:cNvPr>
          <p:cNvSpPr>
            <a:spLocks noGrp="1"/>
          </p:cNvSpPr>
          <p:nvPr>
            <p:ph type="title"/>
          </p:nvPr>
        </p:nvSpPr>
        <p:spPr/>
        <p:txBody>
          <a:bodyPr>
            <a:normAutofit/>
          </a:bodyPr>
          <a:lstStyle/>
          <a:p>
            <a:r>
              <a:rPr lang="en-US" sz="4000" dirty="0">
                <a:latin typeface="+mn-lt"/>
              </a:rPr>
              <a:t>Measuring of acceleration on three axis</a:t>
            </a:r>
          </a:p>
        </p:txBody>
      </p:sp>
      <p:sp>
        <p:nvSpPr>
          <p:cNvPr id="3" name="Content Placeholder 2">
            <a:extLst>
              <a:ext uri="{FF2B5EF4-FFF2-40B4-BE49-F238E27FC236}">
                <a16:creationId xmlns:a16="http://schemas.microsoft.com/office/drawing/2014/main" id="{7B71DA4C-5E01-B3FF-69A0-992D8E4BE57A}"/>
              </a:ext>
            </a:extLst>
          </p:cNvPr>
          <p:cNvSpPr>
            <a:spLocks noGrp="1"/>
          </p:cNvSpPr>
          <p:nvPr>
            <p:ph idx="1"/>
          </p:nvPr>
        </p:nvSpPr>
        <p:spPr>
          <a:xfrm>
            <a:off x="838200" y="1690688"/>
            <a:ext cx="10515600" cy="3778779"/>
          </a:xfrm>
        </p:spPr>
        <p:txBody>
          <a:bodyPr>
            <a:normAutofit/>
          </a:bodyPr>
          <a:lstStyle/>
          <a:p>
            <a:r>
              <a:rPr lang="en-US" dirty="0">
                <a:latin typeface="+mj-lt"/>
              </a:rPr>
              <a:t>Today, accelerometer are implemented in silicon. Silicon fingers are deformed under gravitational pull or acceleration. Circuit measures the deformation</a:t>
            </a:r>
          </a:p>
          <a:p>
            <a:endParaRPr lang="en-US" dirty="0">
              <a:latin typeface="+mj-lt"/>
            </a:endParaRPr>
          </a:p>
          <a:p>
            <a:r>
              <a:rPr lang="en-US" dirty="0">
                <a:latin typeface="+mj-lt"/>
              </a:rPr>
              <a:t>Measure three axis? Three accelerometers (different orientation) together to measure the three axis</a:t>
            </a:r>
          </a:p>
        </p:txBody>
      </p:sp>
      <p:sp>
        <p:nvSpPr>
          <p:cNvPr id="4" name="Slide Number Placeholder 3">
            <a:extLst>
              <a:ext uri="{FF2B5EF4-FFF2-40B4-BE49-F238E27FC236}">
                <a16:creationId xmlns:a16="http://schemas.microsoft.com/office/drawing/2014/main" id="{20F4E23D-F752-9B1A-E5D1-69801545234B}"/>
              </a:ext>
            </a:extLst>
          </p:cNvPr>
          <p:cNvSpPr>
            <a:spLocks noGrp="1"/>
          </p:cNvSpPr>
          <p:nvPr>
            <p:ph type="sldNum" sz="quarter" idx="12"/>
          </p:nvPr>
        </p:nvSpPr>
        <p:spPr/>
        <p:txBody>
          <a:bodyPr/>
          <a:lstStyle/>
          <a:p>
            <a:fld id="{0778C724-3839-4D76-A707-B4C23905D055}" type="slidenum">
              <a:rPr lang="en-US" smtClean="0"/>
              <a:t>59</a:t>
            </a:fld>
            <a:endParaRPr lang="en-US"/>
          </a:p>
        </p:txBody>
      </p:sp>
    </p:spTree>
    <p:extLst>
      <p:ext uri="{BB962C8B-B14F-4D97-AF65-F5344CB8AC3E}">
        <p14:creationId xmlns:p14="http://schemas.microsoft.com/office/powerpoint/2010/main" val="168643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So, what are sensors ? </a:t>
            </a:r>
          </a:p>
        </p:txBody>
      </p:sp>
      <p:sp>
        <p:nvSpPr>
          <p:cNvPr id="3" name="Content Placeholder 2"/>
          <p:cNvSpPr>
            <a:spLocks noGrp="1"/>
          </p:cNvSpPr>
          <p:nvPr>
            <p:ph idx="1"/>
          </p:nvPr>
        </p:nvSpPr>
        <p:spPr>
          <a:xfrm>
            <a:off x="838199" y="1501547"/>
            <a:ext cx="10860315" cy="4665663"/>
          </a:xfrm>
        </p:spPr>
        <p:txBody>
          <a:bodyPr>
            <a:noAutofit/>
          </a:bodyPr>
          <a:lstStyle/>
          <a:p>
            <a:pPr algn="just"/>
            <a:r>
              <a:rPr lang="en-US" dirty="0">
                <a:latin typeface="+mj-lt"/>
              </a:rPr>
              <a:t>They are an eyes and ears for an embedded device. They sense environment and help to understand the physical world. Sensor is an electronic component that measures a physical phenomenon. </a:t>
            </a:r>
          </a:p>
          <a:p>
            <a:r>
              <a:rPr lang="en-US" dirty="0">
                <a:latin typeface="+mj-lt"/>
              </a:rPr>
              <a:t>What are the phenomenon that you would like to sense and measure?</a:t>
            </a:r>
          </a:p>
          <a:p>
            <a:pPr lvl="1"/>
            <a:r>
              <a:rPr lang="en-US" dirty="0">
                <a:latin typeface="+mj-lt"/>
              </a:rPr>
              <a:t>Temperature</a:t>
            </a:r>
          </a:p>
          <a:p>
            <a:pPr lvl="1"/>
            <a:r>
              <a:rPr lang="en-US" dirty="0">
                <a:latin typeface="+mj-lt"/>
              </a:rPr>
              <a:t>Humidity</a:t>
            </a:r>
          </a:p>
          <a:p>
            <a:pPr lvl="1"/>
            <a:r>
              <a:rPr lang="en-US" dirty="0">
                <a:latin typeface="+mj-lt"/>
              </a:rPr>
              <a:t>Acoustic</a:t>
            </a:r>
          </a:p>
          <a:p>
            <a:pPr lvl="1"/>
            <a:r>
              <a:rPr lang="en-US" dirty="0">
                <a:latin typeface="+mj-lt"/>
              </a:rPr>
              <a:t>Vital signs</a:t>
            </a:r>
          </a:p>
          <a:p>
            <a:pPr lvl="1"/>
            <a:r>
              <a:rPr lang="en-US" b="1" dirty="0">
                <a:latin typeface="+mj-lt"/>
              </a:rPr>
              <a:t>…….</a:t>
            </a:r>
          </a:p>
          <a:p>
            <a:r>
              <a:rPr lang="en-US" b="1" dirty="0">
                <a:latin typeface="+mj-lt"/>
              </a:rPr>
              <a:t>Choice of sensor depends on the target embedded application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926B-CBDD-4C43-548F-57B6C77E4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1D1E1-2F6F-7D9A-3CB3-010373486AED}"/>
              </a:ext>
            </a:extLst>
          </p:cNvPr>
          <p:cNvSpPr>
            <a:spLocks noGrp="1"/>
          </p:cNvSpPr>
          <p:nvPr>
            <p:ph type="title"/>
          </p:nvPr>
        </p:nvSpPr>
        <p:spPr/>
        <p:txBody>
          <a:bodyPr>
            <a:normAutofit/>
          </a:bodyPr>
          <a:lstStyle/>
          <a:p>
            <a:r>
              <a:rPr lang="en-US" sz="4000" dirty="0">
                <a:latin typeface="+mn-lt"/>
              </a:rPr>
              <a:t>Measuring position, velocity from accelerometer</a:t>
            </a:r>
          </a:p>
        </p:txBody>
      </p:sp>
      <p:sp>
        <p:nvSpPr>
          <p:cNvPr id="3" name="Content Placeholder 2">
            <a:extLst>
              <a:ext uri="{FF2B5EF4-FFF2-40B4-BE49-F238E27FC236}">
                <a16:creationId xmlns:a16="http://schemas.microsoft.com/office/drawing/2014/main" id="{87C3698F-F9D4-39B2-BCD0-C06EEF446520}"/>
              </a:ext>
            </a:extLst>
          </p:cNvPr>
          <p:cNvSpPr>
            <a:spLocks noGrp="1"/>
          </p:cNvSpPr>
          <p:nvPr>
            <p:ph idx="1"/>
          </p:nvPr>
        </p:nvSpPr>
        <p:spPr>
          <a:xfrm>
            <a:off x="838199" y="1690688"/>
            <a:ext cx="10981267" cy="3778779"/>
          </a:xfrm>
        </p:spPr>
        <p:txBody>
          <a:bodyPr>
            <a:normAutofit/>
          </a:bodyPr>
          <a:lstStyle/>
          <a:p>
            <a:r>
              <a:rPr lang="en-SG" dirty="0">
                <a:latin typeface="+mj-lt"/>
              </a:rPr>
              <a:t>Position of the object over time be p: R</a:t>
            </a:r>
            <a:r>
              <a:rPr lang="en-SG" baseline="-25000" dirty="0">
                <a:latin typeface="+mj-lt"/>
              </a:rPr>
              <a:t>+</a:t>
            </a:r>
            <a:r>
              <a:rPr lang="en-SG" dirty="0">
                <a:latin typeface="+mj-lt"/>
              </a:rPr>
              <a:t> → R, with initial position p(0)</a:t>
            </a:r>
          </a:p>
          <a:p>
            <a:r>
              <a:rPr lang="en-SG" dirty="0">
                <a:latin typeface="+mj-lt"/>
              </a:rPr>
              <a:t>Let the velocity of the object be v : R</a:t>
            </a:r>
            <a:r>
              <a:rPr lang="en-SG" baseline="-25000" dirty="0">
                <a:latin typeface="+mj-lt"/>
              </a:rPr>
              <a:t>+</a:t>
            </a:r>
            <a:r>
              <a:rPr lang="en-SG" dirty="0">
                <a:latin typeface="+mj-lt"/>
              </a:rPr>
              <a:t> → R, with initial velocity v(0)</a:t>
            </a:r>
          </a:p>
          <a:p>
            <a:r>
              <a:rPr lang="en-SG" dirty="0">
                <a:latin typeface="+mj-lt"/>
              </a:rPr>
              <a:t>Let the acceleration be x: R</a:t>
            </a:r>
            <a:r>
              <a:rPr lang="en-SG" baseline="-25000" dirty="0">
                <a:latin typeface="+mj-lt"/>
              </a:rPr>
              <a:t>+</a:t>
            </a:r>
            <a:r>
              <a:rPr lang="en-SG" dirty="0">
                <a:latin typeface="+mj-lt"/>
              </a:rPr>
              <a:t> → R.</a:t>
            </a:r>
            <a:endParaRPr lang="en-US" dirty="0">
              <a:latin typeface="+mj-lt"/>
            </a:endParaRPr>
          </a:p>
        </p:txBody>
      </p:sp>
      <p:sp>
        <p:nvSpPr>
          <p:cNvPr id="4" name="Slide Number Placeholder 3">
            <a:extLst>
              <a:ext uri="{FF2B5EF4-FFF2-40B4-BE49-F238E27FC236}">
                <a16:creationId xmlns:a16="http://schemas.microsoft.com/office/drawing/2014/main" id="{2232CE9E-74C3-2ADD-E843-86180E159551}"/>
              </a:ext>
            </a:extLst>
          </p:cNvPr>
          <p:cNvSpPr>
            <a:spLocks noGrp="1"/>
          </p:cNvSpPr>
          <p:nvPr>
            <p:ph type="sldNum" sz="quarter" idx="12"/>
          </p:nvPr>
        </p:nvSpPr>
        <p:spPr/>
        <p:txBody>
          <a:bodyPr/>
          <a:lstStyle/>
          <a:p>
            <a:fld id="{0778C724-3839-4D76-A707-B4C23905D055}" type="slidenum">
              <a:rPr lang="en-US" smtClean="0"/>
              <a:t>60</a:t>
            </a:fld>
            <a:endParaRPr lang="en-US"/>
          </a:p>
        </p:txBody>
      </p:sp>
      <p:pic>
        <p:nvPicPr>
          <p:cNvPr id="6" name="Picture 5" descr="A math equations with numbers&#10;&#10;AI-generated content may be incorrect.">
            <a:extLst>
              <a:ext uri="{FF2B5EF4-FFF2-40B4-BE49-F238E27FC236}">
                <a16:creationId xmlns:a16="http://schemas.microsoft.com/office/drawing/2014/main" id="{039E23A5-2A99-FD6D-C492-FACAC03115A5}"/>
              </a:ext>
            </a:extLst>
          </p:cNvPr>
          <p:cNvPicPr>
            <a:picLocks noChangeAspect="1"/>
          </p:cNvPicPr>
          <p:nvPr/>
        </p:nvPicPr>
        <p:blipFill>
          <a:blip r:embed="rId2"/>
          <a:stretch>
            <a:fillRect/>
          </a:stretch>
        </p:blipFill>
        <p:spPr>
          <a:xfrm>
            <a:off x="3403522" y="3452812"/>
            <a:ext cx="5850620" cy="2804583"/>
          </a:xfrm>
          <a:prstGeom prst="rect">
            <a:avLst/>
          </a:prstGeom>
        </p:spPr>
      </p:pic>
    </p:spTree>
    <p:extLst>
      <p:ext uri="{BB962C8B-B14F-4D97-AF65-F5344CB8AC3E}">
        <p14:creationId xmlns:p14="http://schemas.microsoft.com/office/powerpoint/2010/main" val="630996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138D8-9291-AA5A-F60C-303AA04B2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7EE54-1E80-96F8-F3E3-56B83CBB6ED4}"/>
              </a:ext>
            </a:extLst>
          </p:cNvPr>
          <p:cNvSpPr>
            <a:spLocks noGrp="1"/>
          </p:cNvSpPr>
          <p:nvPr>
            <p:ph type="title"/>
          </p:nvPr>
        </p:nvSpPr>
        <p:spPr/>
        <p:txBody>
          <a:bodyPr>
            <a:normAutofit/>
          </a:bodyPr>
          <a:lstStyle/>
          <a:p>
            <a:r>
              <a:rPr lang="en-US" sz="4000" dirty="0">
                <a:latin typeface="+mn-lt"/>
              </a:rPr>
              <a:t>Measuring rotation using gyroscope</a:t>
            </a:r>
          </a:p>
        </p:txBody>
      </p:sp>
      <p:sp>
        <p:nvSpPr>
          <p:cNvPr id="3" name="Content Placeholder 2">
            <a:extLst>
              <a:ext uri="{FF2B5EF4-FFF2-40B4-BE49-F238E27FC236}">
                <a16:creationId xmlns:a16="http://schemas.microsoft.com/office/drawing/2014/main" id="{36F7A38B-D5AB-CEDD-53B6-713C35B3C667}"/>
              </a:ext>
            </a:extLst>
          </p:cNvPr>
          <p:cNvSpPr>
            <a:spLocks noGrp="1"/>
          </p:cNvSpPr>
          <p:nvPr>
            <p:ph idx="1"/>
          </p:nvPr>
        </p:nvSpPr>
        <p:spPr>
          <a:xfrm>
            <a:off x="838199" y="1690688"/>
            <a:ext cx="10981267" cy="3778779"/>
          </a:xfrm>
        </p:spPr>
        <p:txBody>
          <a:bodyPr>
            <a:normAutofit/>
          </a:bodyPr>
          <a:lstStyle/>
          <a:p>
            <a:r>
              <a:rPr lang="en-SG" dirty="0">
                <a:latin typeface="+mj-lt"/>
              </a:rPr>
              <a:t>Gyroscope help to measure rotation or change in orientation</a:t>
            </a:r>
          </a:p>
          <a:p>
            <a:r>
              <a:rPr lang="en-SG" dirty="0">
                <a:latin typeface="+mj-lt"/>
              </a:rPr>
              <a:t>They are not affected by gravitational field</a:t>
            </a:r>
          </a:p>
          <a:p>
            <a:r>
              <a:rPr lang="en-SG" dirty="0">
                <a:latin typeface="+mj-lt"/>
              </a:rPr>
              <a:t>Gyroscope are bulky rotating devices, or modern counterparts which are MEMS based leveraging optical or electromagnetic properties to detect minute changes in the orientation of the device</a:t>
            </a:r>
            <a:endParaRPr lang="en-US" dirty="0">
              <a:latin typeface="+mj-lt"/>
            </a:endParaRPr>
          </a:p>
        </p:txBody>
      </p:sp>
      <p:sp>
        <p:nvSpPr>
          <p:cNvPr id="4" name="Slide Number Placeholder 3">
            <a:extLst>
              <a:ext uri="{FF2B5EF4-FFF2-40B4-BE49-F238E27FC236}">
                <a16:creationId xmlns:a16="http://schemas.microsoft.com/office/drawing/2014/main" id="{A1595038-975E-3ED7-1FEC-285F9F2D9078}"/>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7" name="Picture 6" descr="A close-up of a clock&#10;&#10;AI-generated content may be incorrect.">
            <a:extLst>
              <a:ext uri="{FF2B5EF4-FFF2-40B4-BE49-F238E27FC236}">
                <a16:creationId xmlns:a16="http://schemas.microsoft.com/office/drawing/2014/main" id="{275E6CF2-3F3C-71BC-C251-11C52A0583CB}"/>
              </a:ext>
            </a:extLst>
          </p:cNvPr>
          <p:cNvPicPr>
            <a:picLocks noChangeAspect="1"/>
          </p:cNvPicPr>
          <p:nvPr/>
        </p:nvPicPr>
        <p:blipFill>
          <a:blip r:embed="rId2"/>
          <a:stretch>
            <a:fillRect/>
          </a:stretch>
        </p:blipFill>
        <p:spPr>
          <a:xfrm>
            <a:off x="4331208" y="4074287"/>
            <a:ext cx="3529584" cy="2647188"/>
          </a:xfrm>
          <a:prstGeom prst="rect">
            <a:avLst/>
          </a:prstGeom>
        </p:spPr>
      </p:pic>
    </p:spTree>
    <p:extLst>
      <p:ext uri="{BB962C8B-B14F-4D97-AF65-F5344CB8AC3E}">
        <p14:creationId xmlns:p14="http://schemas.microsoft.com/office/powerpoint/2010/main" val="3225327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F7CC-F322-4446-A19C-AD398BBFB8C0}"/>
              </a:ext>
            </a:extLst>
          </p:cNvPr>
          <p:cNvSpPr>
            <a:spLocks noGrp="1"/>
          </p:cNvSpPr>
          <p:nvPr>
            <p:ph type="title"/>
          </p:nvPr>
        </p:nvSpPr>
        <p:spPr/>
        <p:txBody>
          <a:bodyPr>
            <a:normAutofit/>
          </a:bodyPr>
          <a:lstStyle/>
          <a:p>
            <a:r>
              <a:rPr lang="en-US" sz="4000" dirty="0">
                <a:latin typeface="+mn-lt"/>
              </a:rPr>
              <a:t>Microelectromechanical Systems (MEMS)</a:t>
            </a:r>
          </a:p>
        </p:txBody>
      </p:sp>
      <p:sp>
        <p:nvSpPr>
          <p:cNvPr id="3" name="Content Placeholder 2">
            <a:extLst>
              <a:ext uri="{FF2B5EF4-FFF2-40B4-BE49-F238E27FC236}">
                <a16:creationId xmlns:a16="http://schemas.microsoft.com/office/drawing/2014/main" id="{ED717208-E7AC-4539-A02E-13A659304B54}"/>
              </a:ext>
            </a:extLst>
          </p:cNvPr>
          <p:cNvSpPr>
            <a:spLocks noGrp="1"/>
          </p:cNvSpPr>
          <p:nvPr>
            <p:ph idx="1"/>
          </p:nvPr>
        </p:nvSpPr>
        <p:spPr>
          <a:xfrm>
            <a:off x="838200" y="1729997"/>
            <a:ext cx="11138210" cy="3363689"/>
          </a:xfrm>
        </p:spPr>
        <p:txBody>
          <a:bodyPr/>
          <a:lstStyle/>
          <a:p>
            <a:r>
              <a:rPr lang="en-US" dirty="0">
                <a:latin typeface="+mj-lt"/>
              </a:rPr>
              <a:t>Mechanical structures embedded in an IC and 1 to 100 micrometers in size</a:t>
            </a:r>
          </a:p>
        </p:txBody>
      </p:sp>
      <p:sp>
        <p:nvSpPr>
          <p:cNvPr id="4" name="Slide Number Placeholder 3">
            <a:extLst>
              <a:ext uri="{FF2B5EF4-FFF2-40B4-BE49-F238E27FC236}">
                <a16:creationId xmlns:a16="http://schemas.microsoft.com/office/drawing/2014/main" id="{FCACF7E6-49D2-493A-8A67-953DBC1F9751}"/>
              </a:ext>
            </a:extLst>
          </p:cNvPr>
          <p:cNvSpPr>
            <a:spLocks noGrp="1"/>
          </p:cNvSpPr>
          <p:nvPr>
            <p:ph type="sldNum" sz="quarter" idx="12"/>
          </p:nvPr>
        </p:nvSpPr>
        <p:spPr/>
        <p:txBody>
          <a:bodyPr/>
          <a:lstStyle/>
          <a:p>
            <a:fld id="{0778C724-3839-4D76-A707-B4C23905D055}" type="slidenum">
              <a:rPr lang="en-US" smtClean="0"/>
              <a:t>62</a:t>
            </a:fld>
            <a:endParaRPr lang="en-US"/>
          </a:p>
        </p:txBody>
      </p:sp>
      <p:pic>
        <p:nvPicPr>
          <p:cNvPr id="5" name="Picture 6" descr="MEMS-Accelerometer-How-It-Works">
            <a:extLst>
              <a:ext uri="{FF2B5EF4-FFF2-40B4-BE49-F238E27FC236}">
                <a16:creationId xmlns:a16="http://schemas.microsoft.com/office/drawing/2014/main" id="{FAADAC92-7682-4359-9923-1C05FF49C4F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06939" y="2773872"/>
            <a:ext cx="5978121" cy="33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17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3" name="Content Placeholder 2">
            <a:extLst>
              <a:ext uri="{FF2B5EF4-FFF2-40B4-BE49-F238E27FC236}">
                <a16:creationId xmlns:a16="http://schemas.microsoft.com/office/drawing/2014/main" id="{AD246AB2-5C6A-4837-9D50-0D63DB742E46}"/>
              </a:ext>
            </a:extLst>
          </p:cNvPr>
          <p:cNvSpPr>
            <a:spLocks noGrp="1"/>
          </p:cNvSpPr>
          <p:nvPr>
            <p:ph idx="1"/>
          </p:nvPr>
        </p:nvSpPr>
        <p:spPr>
          <a:xfrm>
            <a:off x="682082" y="1646238"/>
            <a:ext cx="11022351" cy="4351338"/>
          </a:xfrm>
        </p:spPr>
        <p:txBody>
          <a:bodyPr>
            <a:normAutofit fontScale="92500" lnSpcReduction="10000"/>
          </a:bodyPr>
          <a:lstStyle/>
          <a:p>
            <a:r>
              <a:rPr lang="en-US" dirty="0">
                <a:latin typeface="+mj-lt"/>
              </a:rPr>
              <a:t>IMUs (</a:t>
            </a:r>
            <a:r>
              <a:rPr lang="en-US" dirty="0" err="1">
                <a:latin typeface="+mj-lt"/>
              </a:rPr>
              <a:t>a.k.a</a:t>
            </a:r>
            <a:r>
              <a:rPr lang="en-US" dirty="0">
                <a:latin typeface="+mj-lt"/>
              </a:rPr>
              <a:t> 9 degree-of-freedom, 9DOF) track motion of a device</a:t>
            </a:r>
          </a:p>
          <a:p>
            <a:pPr lvl="1"/>
            <a:r>
              <a:rPr lang="en-US" dirty="0">
                <a:latin typeface="+mj-lt"/>
              </a:rPr>
              <a:t>Acceleration (X, Y, Z axes)</a:t>
            </a:r>
          </a:p>
          <a:p>
            <a:pPr lvl="1"/>
            <a:r>
              <a:rPr lang="en-US" dirty="0">
                <a:latin typeface="+mj-lt"/>
              </a:rPr>
              <a:t>Rotation (X, Y, Z axes)</a:t>
            </a:r>
          </a:p>
          <a:p>
            <a:pPr lvl="1"/>
            <a:r>
              <a:rPr lang="en-US" dirty="0">
                <a:latin typeface="+mj-lt"/>
              </a:rPr>
              <a:t>Magnetism (X, Y, Z axes)</a:t>
            </a:r>
          </a:p>
          <a:p>
            <a:pPr lvl="1"/>
            <a:r>
              <a:rPr lang="en-US" dirty="0">
                <a:latin typeface="+mj-lt"/>
              </a:rPr>
              <a:t>Sometimes 6DOF with Acceleration + one of the others</a:t>
            </a:r>
          </a:p>
          <a:p>
            <a:pPr lvl="1"/>
            <a:endParaRPr lang="en-US" dirty="0">
              <a:latin typeface="+mj-lt"/>
            </a:endParaRPr>
          </a:p>
          <a:p>
            <a:r>
              <a:rPr lang="en-US" dirty="0">
                <a:latin typeface="+mj-lt"/>
              </a:rPr>
              <a:t>Intelligent sensing: combines multiple sensors, ADCs, and computation with a wired interface</a:t>
            </a:r>
          </a:p>
          <a:p>
            <a:pPr lvl="1"/>
            <a:r>
              <a:rPr lang="en-US" dirty="0">
                <a:latin typeface="+mj-lt"/>
              </a:rPr>
              <a:t>9 analog inputs would otherwise be too many</a:t>
            </a:r>
          </a:p>
          <a:p>
            <a:pPr lvl="1"/>
            <a:endParaRPr lang="en-US" dirty="0">
              <a:latin typeface="+mj-lt"/>
            </a:endParaRPr>
          </a:p>
          <a:p>
            <a:r>
              <a:rPr lang="en-US" dirty="0">
                <a:latin typeface="+mj-lt"/>
              </a:rPr>
              <a:t>Can be used to track motion, determine transportation method</a:t>
            </a:r>
          </a:p>
          <a:p>
            <a:pPr lvl="1"/>
            <a:r>
              <a:rPr lang="en-US" dirty="0">
                <a:latin typeface="+mj-lt"/>
              </a:rPr>
              <a:t>Smartphones, Robotics, etc.</a:t>
            </a:r>
          </a:p>
          <a:p>
            <a:endParaRPr lang="en-US" dirty="0"/>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63</a:t>
            </a:fld>
            <a:endParaRPr lang="en-US"/>
          </a:p>
        </p:txBody>
      </p:sp>
    </p:spTree>
    <p:extLst>
      <p:ext uri="{BB962C8B-B14F-4D97-AF65-F5344CB8AC3E}">
        <p14:creationId xmlns:p14="http://schemas.microsoft.com/office/powerpoint/2010/main" val="1861134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64</a:t>
            </a:fld>
            <a:endParaRPr lang="en-US"/>
          </a:p>
        </p:txBody>
      </p:sp>
      <p:pic>
        <p:nvPicPr>
          <p:cNvPr id="7" name="2472-04">
            <a:hlinkClick r:id="" action="ppaction://media"/>
            <a:extLst>
              <a:ext uri="{FF2B5EF4-FFF2-40B4-BE49-F238E27FC236}">
                <a16:creationId xmlns:a16="http://schemas.microsoft.com/office/drawing/2014/main" id="{8E05E6A8-43E5-1453-D92B-F07356C1C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2646" y="1646238"/>
            <a:ext cx="5938851" cy="4454138"/>
          </a:xfrm>
          <a:prstGeom prst="rect">
            <a:avLst/>
          </a:prstGeom>
        </p:spPr>
      </p:pic>
      <p:sp>
        <p:nvSpPr>
          <p:cNvPr id="8" name="TextBox 7">
            <a:extLst>
              <a:ext uri="{FF2B5EF4-FFF2-40B4-BE49-F238E27FC236}">
                <a16:creationId xmlns:a16="http://schemas.microsoft.com/office/drawing/2014/main" id="{7A5F1499-FBE4-8884-D5F6-11C1C397EE25}"/>
              </a:ext>
            </a:extLst>
          </p:cNvPr>
          <p:cNvSpPr txBox="1"/>
          <p:nvPr/>
        </p:nvSpPr>
        <p:spPr>
          <a:xfrm>
            <a:off x="7988563" y="6190884"/>
            <a:ext cx="1244073" cy="276999"/>
          </a:xfrm>
          <a:prstGeom prst="rect">
            <a:avLst/>
          </a:prstGeom>
          <a:noFill/>
        </p:spPr>
        <p:txBody>
          <a:bodyPr wrap="square" rtlCol="0">
            <a:spAutoFit/>
          </a:bodyPr>
          <a:lstStyle/>
          <a:p>
            <a:r>
              <a:rPr lang="en-US" sz="1200" dirty="0">
                <a:latin typeface="+mj-lt"/>
              </a:rPr>
              <a:t>Courtesy: Apple</a:t>
            </a:r>
          </a:p>
        </p:txBody>
      </p:sp>
    </p:spTree>
    <p:extLst>
      <p:ext uri="{BB962C8B-B14F-4D97-AF65-F5344CB8AC3E}">
        <p14:creationId xmlns:p14="http://schemas.microsoft.com/office/powerpoint/2010/main" val="317669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ABCE-4AAC-42E3-B955-9CFA18B815AB}"/>
              </a:ext>
            </a:extLst>
          </p:cNvPr>
          <p:cNvSpPr>
            <a:spLocks noGrp="1"/>
          </p:cNvSpPr>
          <p:nvPr>
            <p:ph type="title"/>
          </p:nvPr>
        </p:nvSpPr>
        <p:spPr>
          <a:xfrm>
            <a:off x="838200" y="365125"/>
            <a:ext cx="11028374" cy="1325563"/>
          </a:xfrm>
        </p:spPr>
        <p:txBody>
          <a:bodyPr>
            <a:normAutofit/>
          </a:bodyPr>
          <a:lstStyle/>
          <a:p>
            <a:r>
              <a:rPr lang="en-US" sz="4000">
                <a:latin typeface="+mn-lt"/>
              </a:rPr>
              <a:t>Other sensors: magnetic field (magnetometer)</a:t>
            </a:r>
            <a:endParaRPr lang="en-US" sz="4000" dirty="0">
              <a:latin typeface="+mn-lt"/>
            </a:endParaRPr>
          </a:p>
        </p:txBody>
      </p:sp>
      <p:sp>
        <p:nvSpPr>
          <p:cNvPr id="3" name="Content Placeholder 2">
            <a:extLst>
              <a:ext uri="{FF2B5EF4-FFF2-40B4-BE49-F238E27FC236}">
                <a16:creationId xmlns:a16="http://schemas.microsoft.com/office/drawing/2014/main" id="{2327400B-B658-419B-AF8B-75AA868EBC3C}"/>
              </a:ext>
            </a:extLst>
          </p:cNvPr>
          <p:cNvSpPr>
            <a:spLocks noGrp="1"/>
          </p:cNvSpPr>
          <p:nvPr>
            <p:ph idx="1"/>
          </p:nvPr>
        </p:nvSpPr>
        <p:spPr>
          <a:xfrm>
            <a:off x="995994" y="1664088"/>
            <a:ext cx="10870580" cy="3281634"/>
          </a:xfrm>
        </p:spPr>
        <p:txBody>
          <a:bodyPr>
            <a:normAutofit/>
          </a:bodyPr>
          <a:lstStyle/>
          <a:p>
            <a:r>
              <a:rPr lang="en-US" dirty="0">
                <a:latin typeface="+mj-lt"/>
              </a:rPr>
              <a:t>Measures the magnetic field. Usually used in devices as a compass</a:t>
            </a:r>
          </a:p>
          <a:p>
            <a:pPr lvl="1"/>
            <a:r>
              <a:rPr lang="en-US" dirty="0">
                <a:latin typeface="+mj-lt"/>
              </a:rPr>
              <a:t>Detect Earth’s magnetic field orientation</a:t>
            </a:r>
          </a:p>
          <a:p>
            <a:r>
              <a:rPr lang="en-US" dirty="0">
                <a:latin typeface="+mj-lt"/>
              </a:rPr>
              <a:t>Satellites also often use magnetometers for localization</a:t>
            </a:r>
          </a:p>
        </p:txBody>
      </p:sp>
      <p:sp>
        <p:nvSpPr>
          <p:cNvPr id="4" name="Slide Number Placeholder 3">
            <a:extLst>
              <a:ext uri="{FF2B5EF4-FFF2-40B4-BE49-F238E27FC236}">
                <a16:creationId xmlns:a16="http://schemas.microsoft.com/office/drawing/2014/main" id="{6F1DCC93-01BA-4B3B-8FFA-9AF3571E94EE}"/>
              </a:ext>
            </a:extLst>
          </p:cNvPr>
          <p:cNvSpPr>
            <a:spLocks noGrp="1"/>
          </p:cNvSpPr>
          <p:nvPr>
            <p:ph type="sldNum" sz="quarter" idx="12"/>
          </p:nvPr>
        </p:nvSpPr>
        <p:spPr/>
        <p:txBody>
          <a:bodyPr/>
          <a:lstStyle/>
          <a:p>
            <a:fld id="{0778C724-3839-4D76-A707-B4C23905D055}" type="slidenum">
              <a:rPr lang="en-US" smtClean="0"/>
              <a:t>65</a:t>
            </a:fld>
            <a:endParaRPr lang="en-US"/>
          </a:p>
        </p:txBody>
      </p:sp>
      <p:sp>
        <p:nvSpPr>
          <p:cNvPr id="8" name="TextBox 7">
            <a:extLst>
              <a:ext uri="{FF2B5EF4-FFF2-40B4-BE49-F238E27FC236}">
                <a16:creationId xmlns:a16="http://schemas.microsoft.com/office/drawing/2014/main" id="{6B2D079A-945A-F241-8C05-C681478AC280}"/>
              </a:ext>
            </a:extLst>
          </p:cNvPr>
          <p:cNvSpPr txBox="1"/>
          <p:nvPr/>
        </p:nvSpPr>
        <p:spPr>
          <a:xfrm>
            <a:off x="8910854" y="6444476"/>
            <a:ext cx="1794317" cy="276999"/>
          </a:xfrm>
          <a:prstGeom prst="rect">
            <a:avLst/>
          </a:prstGeom>
          <a:noFill/>
        </p:spPr>
        <p:txBody>
          <a:bodyPr wrap="square" rtlCol="0">
            <a:spAutoFit/>
          </a:bodyPr>
          <a:lstStyle/>
          <a:p>
            <a:r>
              <a:rPr lang="en-US" sz="1200" dirty="0">
                <a:latin typeface="+mj-lt"/>
              </a:rPr>
              <a:t>Courtesy: Adafruit</a:t>
            </a:r>
          </a:p>
        </p:txBody>
      </p:sp>
      <p:pic>
        <p:nvPicPr>
          <p:cNvPr id="10" name="Picture 9" descr="Earth in space with a spiral of light&#10;&#10;Description automatically generated with medium confidence">
            <a:extLst>
              <a:ext uri="{FF2B5EF4-FFF2-40B4-BE49-F238E27FC236}">
                <a16:creationId xmlns:a16="http://schemas.microsoft.com/office/drawing/2014/main" id="{C226DD06-652F-DBF4-F0FD-022995F9DD87}"/>
              </a:ext>
            </a:extLst>
          </p:cNvPr>
          <p:cNvPicPr>
            <a:picLocks noChangeAspect="1"/>
          </p:cNvPicPr>
          <p:nvPr/>
        </p:nvPicPr>
        <p:blipFill>
          <a:blip r:embed="rId4"/>
          <a:stretch>
            <a:fillRect/>
          </a:stretch>
        </p:blipFill>
        <p:spPr>
          <a:xfrm>
            <a:off x="1951422" y="3153450"/>
            <a:ext cx="3290318" cy="3290318"/>
          </a:xfrm>
          <a:prstGeom prst="rect">
            <a:avLst/>
          </a:prstGeom>
        </p:spPr>
      </p:pic>
      <p:pic>
        <p:nvPicPr>
          <p:cNvPr id="11" name="4022-04">
            <a:hlinkClick r:id="" action="ppaction://media"/>
            <a:extLst>
              <a:ext uri="{FF2B5EF4-FFF2-40B4-BE49-F238E27FC236}">
                <a16:creationId xmlns:a16="http://schemas.microsoft.com/office/drawing/2014/main" id="{A1EFAE90-8A0C-F789-955D-3ECE27C78B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3350" y="3153450"/>
            <a:ext cx="4452567" cy="3339425"/>
          </a:xfrm>
          <a:prstGeom prst="rect">
            <a:avLst/>
          </a:prstGeom>
        </p:spPr>
      </p:pic>
    </p:spTree>
    <p:extLst>
      <p:ext uri="{BB962C8B-B14F-4D97-AF65-F5344CB8AC3E}">
        <p14:creationId xmlns:p14="http://schemas.microsoft.com/office/powerpoint/2010/main" val="26898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Ultrasound sensor</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Emits high frequency sound waves from sensor which bounces from objects that are present in the environment</a:t>
            </a:r>
          </a:p>
          <a:p>
            <a:r>
              <a:rPr lang="en-US" dirty="0">
                <a:latin typeface="+mj-lt"/>
              </a:rPr>
              <a:t>Estimates distance, proximity by measuring time taken for sounds waves to bounce back and propagate back to the ultrasound device</a:t>
            </a:r>
          </a:p>
          <a:p>
            <a:r>
              <a:rPr lang="en-US" dirty="0">
                <a:latin typeface="+mj-lt"/>
              </a:rPr>
              <a:t>Power consuming, though can be used on IoT devices</a:t>
            </a:r>
          </a:p>
          <a:p>
            <a:r>
              <a:rPr lang="en-US" dirty="0">
                <a:latin typeface="+mj-lt"/>
              </a:rPr>
              <a:t>Common application: Robotics, obstacle detection, water level sensing</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6" name="Picture 5" descr="Shape&#10;&#10;Description automatically generated with medium confidence">
            <a:extLst>
              <a:ext uri="{FF2B5EF4-FFF2-40B4-BE49-F238E27FC236}">
                <a16:creationId xmlns:a16="http://schemas.microsoft.com/office/drawing/2014/main" id="{5FA6D937-24F4-3C8C-549D-7EF3BC3E3EA5}"/>
              </a:ext>
            </a:extLst>
          </p:cNvPr>
          <p:cNvPicPr>
            <a:picLocks noChangeAspect="1"/>
          </p:cNvPicPr>
          <p:nvPr/>
        </p:nvPicPr>
        <p:blipFill>
          <a:blip r:embed="rId3"/>
          <a:stretch>
            <a:fillRect/>
          </a:stretch>
        </p:blipFill>
        <p:spPr>
          <a:xfrm>
            <a:off x="2608557" y="4470445"/>
            <a:ext cx="3393020" cy="2049384"/>
          </a:xfrm>
          <a:prstGeom prst="rect">
            <a:avLst/>
          </a:prstGeom>
        </p:spPr>
      </p:pic>
      <p:pic>
        <p:nvPicPr>
          <p:cNvPr id="8" name="Picture 7">
            <a:extLst>
              <a:ext uri="{FF2B5EF4-FFF2-40B4-BE49-F238E27FC236}">
                <a16:creationId xmlns:a16="http://schemas.microsoft.com/office/drawing/2014/main" id="{7E3645D4-10CB-D792-F0D0-B3E9B57ADEF4}"/>
              </a:ext>
            </a:extLst>
          </p:cNvPr>
          <p:cNvPicPr>
            <a:picLocks noChangeAspect="1"/>
          </p:cNvPicPr>
          <p:nvPr/>
        </p:nvPicPr>
        <p:blipFill>
          <a:blip r:embed="rId4"/>
          <a:stretch>
            <a:fillRect/>
          </a:stretch>
        </p:blipFill>
        <p:spPr>
          <a:xfrm>
            <a:off x="6863302" y="4587944"/>
            <a:ext cx="1814386" cy="1814386"/>
          </a:xfrm>
          <a:prstGeom prst="rect">
            <a:avLst/>
          </a:prstGeom>
        </p:spPr>
      </p:pic>
    </p:spTree>
    <p:extLst>
      <p:ext uri="{BB962C8B-B14F-4D97-AF65-F5344CB8AC3E}">
        <p14:creationId xmlns:p14="http://schemas.microsoft.com/office/powerpoint/2010/main" val="3029189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BED0-C38A-1411-D858-6E5B4D660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5B7CA-FDC7-D410-FEEB-248B6FDA0C7D}"/>
              </a:ext>
            </a:extLst>
          </p:cNvPr>
          <p:cNvSpPr>
            <a:spLocks noGrp="1"/>
          </p:cNvSpPr>
          <p:nvPr>
            <p:ph type="title"/>
          </p:nvPr>
        </p:nvSpPr>
        <p:spPr>
          <a:xfrm>
            <a:off x="611606" y="326647"/>
            <a:ext cx="10515600" cy="1325563"/>
          </a:xfrm>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1E20162A-30E7-926F-9F0A-3C244CC44942}"/>
              </a:ext>
            </a:extLst>
          </p:cNvPr>
          <p:cNvSpPr>
            <a:spLocks noGrp="1"/>
          </p:cNvSpPr>
          <p:nvPr>
            <p:ph idx="1"/>
          </p:nvPr>
        </p:nvSpPr>
        <p:spPr>
          <a:xfrm>
            <a:off x="611606" y="1463675"/>
            <a:ext cx="5986388" cy="5029200"/>
          </a:xfrm>
        </p:spPr>
        <p:txBody>
          <a:bodyPr/>
          <a:lstStyle/>
          <a:p>
            <a:r>
              <a:rPr lang="en-US" dirty="0">
                <a:latin typeface="+mj-lt"/>
              </a:rPr>
              <a:t>Detect movement in the environment</a:t>
            </a:r>
          </a:p>
          <a:p>
            <a:pPr lvl="1"/>
            <a:r>
              <a:rPr lang="en-US" dirty="0">
                <a:latin typeface="+mj-lt"/>
              </a:rPr>
              <a:t>By detecting change in IR levels</a:t>
            </a:r>
          </a:p>
          <a:p>
            <a:pPr lvl="1"/>
            <a:endParaRPr lang="en-US" dirty="0">
              <a:latin typeface="+mj-lt"/>
            </a:endParaRPr>
          </a:p>
          <a:p>
            <a:r>
              <a:rPr lang="en-US" dirty="0">
                <a:latin typeface="+mj-lt"/>
              </a:rPr>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1D1EDAC6-AA0B-D551-B6EA-D5F06DDCD841}"/>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12290" name="Picture 2" descr="additional product photo">
            <a:extLst>
              <a:ext uri="{FF2B5EF4-FFF2-40B4-BE49-F238E27FC236}">
                <a16:creationId xmlns:a16="http://schemas.microsoft.com/office/drawing/2014/main" id="{37BBA44B-D1AB-4927-9CBC-EE0554C2307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884E86D4-4084-F043-D87F-8BECFDD60A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DDB9D6-32EB-BDD2-9835-4F8A7FCD446C}"/>
              </a:ext>
            </a:extLst>
          </p:cNvPr>
          <p:cNvPicPr>
            <a:picLocks noChangeAspect="1"/>
          </p:cNvPicPr>
          <p:nvPr/>
        </p:nvPicPr>
        <p:blipFill>
          <a:blip r:embed="rId4"/>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4137051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D70C-5356-41B9-8CF8-7B5141CAF6B3}"/>
              </a:ext>
            </a:extLst>
          </p:cNvPr>
          <p:cNvSpPr>
            <a:spLocks noGrp="1"/>
          </p:cNvSpPr>
          <p:nvPr>
            <p:ph type="title"/>
          </p:nvPr>
        </p:nvSpPr>
        <p:spPr/>
        <p:txBody>
          <a:bodyPr/>
          <a:lstStyle/>
          <a:p>
            <a:r>
              <a:rPr lang="en-US" dirty="0">
                <a:latin typeface="+mn-lt"/>
              </a:rPr>
              <a:t>There are even more types of sensors</a:t>
            </a:r>
          </a:p>
        </p:txBody>
      </p:sp>
      <p:sp>
        <p:nvSpPr>
          <p:cNvPr id="3" name="Content Placeholder 2">
            <a:extLst>
              <a:ext uri="{FF2B5EF4-FFF2-40B4-BE49-F238E27FC236}">
                <a16:creationId xmlns:a16="http://schemas.microsoft.com/office/drawing/2014/main" id="{9429D059-0978-471D-8F9C-98B35DDE99AF}"/>
              </a:ext>
            </a:extLst>
          </p:cNvPr>
          <p:cNvSpPr>
            <a:spLocks noGrp="1"/>
          </p:cNvSpPr>
          <p:nvPr>
            <p:ph idx="1"/>
          </p:nvPr>
        </p:nvSpPr>
        <p:spPr>
          <a:xfrm>
            <a:off x="838200" y="1635139"/>
            <a:ext cx="10515600" cy="4351338"/>
          </a:xfrm>
        </p:spPr>
        <p:txBody>
          <a:bodyPr/>
          <a:lstStyle/>
          <a:p>
            <a:r>
              <a:rPr lang="en-US" dirty="0">
                <a:latin typeface="+mj-lt"/>
              </a:rPr>
              <a:t>Environment: Pressure, Humidity, Air Velocity, Air Quality</a:t>
            </a:r>
          </a:p>
          <a:p>
            <a:r>
              <a:rPr lang="en-US" dirty="0">
                <a:latin typeface="+mj-lt"/>
              </a:rPr>
              <a:t>Rotation: Gyroscope</a:t>
            </a:r>
          </a:p>
          <a:p>
            <a:r>
              <a:rPr lang="en-US" dirty="0">
                <a:latin typeface="+mj-lt"/>
              </a:rPr>
              <a:t>Distance: Ultrasonic, Lidar, or Radar</a:t>
            </a:r>
          </a:p>
          <a:p>
            <a:r>
              <a:rPr lang="en-US" dirty="0">
                <a:latin typeface="+mj-lt"/>
              </a:rPr>
              <a:t>Biometric: Pulse Oximeter, Heart Rate</a:t>
            </a:r>
          </a:p>
          <a:p>
            <a:r>
              <a:rPr lang="en-US" dirty="0">
                <a:latin typeface="+mj-lt"/>
              </a:rPr>
              <a:t>Agricultural: Soil moisture</a:t>
            </a:r>
          </a:p>
        </p:txBody>
      </p:sp>
      <p:sp>
        <p:nvSpPr>
          <p:cNvPr id="4" name="Slide Number Placeholder 3">
            <a:extLst>
              <a:ext uri="{FF2B5EF4-FFF2-40B4-BE49-F238E27FC236}">
                <a16:creationId xmlns:a16="http://schemas.microsoft.com/office/drawing/2014/main" id="{5265502D-FA0B-4D44-9021-E38D54C74AEB}"/>
              </a:ext>
            </a:extLst>
          </p:cNvPr>
          <p:cNvSpPr>
            <a:spLocks noGrp="1"/>
          </p:cNvSpPr>
          <p:nvPr>
            <p:ph type="sldNum" sz="quarter" idx="12"/>
          </p:nvPr>
        </p:nvSpPr>
        <p:spPr/>
        <p:txBody>
          <a:bodyPr/>
          <a:lstStyle/>
          <a:p>
            <a:fld id="{0778C724-3839-4D76-A707-B4C23905D055}" type="slidenum">
              <a:rPr lang="en-US" smtClean="0"/>
              <a:t>68</a:t>
            </a:fld>
            <a:endParaRPr lang="en-US"/>
          </a:p>
        </p:txBody>
      </p:sp>
      <p:pic>
        <p:nvPicPr>
          <p:cNvPr id="17410" name="Picture 2" descr="SparkFun Soil Moisture Sensor (with Screw Terminals)">
            <a:extLst>
              <a:ext uri="{FF2B5EF4-FFF2-40B4-BE49-F238E27FC236}">
                <a16:creationId xmlns:a16="http://schemas.microsoft.com/office/drawing/2014/main" id="{31D4C72D-174E-4010-87BC-EEEE14A3CF2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D1C014BE-8FBE-4E00-9C0D-7C068CEAE2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0E47FCA1-A29D-4F20-9DC5-BF981A3EB07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26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CF49C-D447-CC62-C312-08879430A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59C87-6023-9999-407A-76737B571537}"/>
              </a:ext>
            </a:extLst>
          </p:cNvPr>
          <p:cNvSpPr>
            <a:spLocks noGrp="1"/>
          </p:cNvSpPr>
          <p:nvPr>
            <p:ph type="title"/>
          </p:nvPr>
        </p:nvSpPr>
        <p:spPr/>
        <p:txBody>
          <a:bodyPr/>
          <a:lstStyle/>
          <a:p>
            <a:r>
              <a:rPr lang="en-US" dirty="0">
                <a:latin typeface="+mn-lt"/>
              </a:rPr>
              <a:t>There are even more types of sensors</a:t>
            </a:r>
          </a:p>
        </p:txBody>
      </p:sp>
      <p:sp>
        <p:nvSpPr>
          <p:cNvPr id="3" name="Content Placeholder 2">
            <a:extLst>
              <a:ext uri="{FF2B5EF4-FFF2-40B4-BE49-F238E27FC236}">
                <a16:creationId xmlns:a16="http://schemas.microsoft.com/office/drawing/2014/main" id="{656FF30A-2C11-E636-B7A1-5E9715834A86}"/>
              </a:ext>
            </a:extLst>
          </p:cNvPr>
          <p:cNvSpPr>
            <a:spLocks noGrp="1"/>
          </p:cNvSpPr>
          <p:nvPr>
            <p:ph idx="1"/>
          </p:nvPr>
        </p:nvSpPr>
        <p:spPr>
          <a:xfrm>
            <a:off x="838200" y="1635139"/>
            <a:ext cx="10515600" cy="4351338"/>
          </a:xfrm>
        </p:spPr>
        <p:txBody>
          <a:bodyPr/>
          <a:lstStyle/>
          <a:p>
            <a:r>
              <a:rPr lang="en-US" dirty="0">
                <a:latin typeface="+mj-lt"/>
              </a:rPr>
              <a:t>Environment: Pressure, Humidity, Air Velocity, Air Quality</a:t>
            </a:r>
          </a:p>
          <a:p>
            <a:r>
              <a:rPr lang="en-US" dirty="0">
                <a:latin typeface="+mj-lt"/>
              </a:rPr>
              <a:t>Rotation: Gyroscope</a:t>
            </a:r>
          </a:p>
          <a:p>
            <a:r>
              <a:rPr lang="en-US" dirty="0">
                <a:latin typeface="+mj-lt"/>
              </a:rPr>
              <a:t>Distance: Ultrasonic, Lidar, or Radar</a:t>
            </a:r>
          </a:p>
          <a:p>
            <a:r>
              <a:rPr lang="en-US" dirty="0">
                <a:latin typeface="+mj-lt"/>
              </a:rPr>
              <a:t>Biometric: Pulse Oximeter, Heart Rate</a:t>
            </a:r>
          </a:p>
          <a:p>
            <a:r>
              <a:rPr lang="en-US" dirty="0">
                <a:latin typeface="+mj-lt"/>
              </a:rPr>
              <a:t>Agricultural: Soil moisture</a:t>
            </a:r>
          </a:p>
        </p:txBody>
      </p:sp>
      <p:sp>
        <p:nvSpPr>
          <p:cNvPr id="4" name="Slide Number Placeholder 3">
            <a:extLst>
              <a:ext uri="{FF2B5EF4-FFF2-40B4-BE49-F238E27FC236}">
                <a16:creationId xmlns:a16="http://schemas.microsoft.com/office/drawing/2014/main" id="{015215E9-4CA5-A939-C49B-00D13B5E559C}"/>
              </a:ext>
            </a:extLst>
          </p:cNvPr>
          <p:cNvSpPr>
            <a:spLocks noGrp="1"/>
          </p:cNvSpPr>
          <p:nvPr>
            <p:ph type="sldNum" sz="quarter" idx="12"/>
          </p:nvPr>
        </p:nvSpPr>
        <p:spPr/>
        <p:txBody>
          <a:bodyPr/>
          <a:lstStyle/>
          <a:p>
            <a:fld id="{0778C724-3839-4D76-A707-B4C23905D055}" type="slidenum">
              <a:rPr lang="en-US" smtClean="0"/>
              <a:t>69</a:t>
            </a:fld>
            <a:endParaRPr lang="en-US"/>
          </a:p>
        </p:txBody>
      </p:sp>
      <p:pic>
        <p:nvPicPr>
          <p:cNvPr id="17410" name="Picture 2" descr="SparkFun Soil Moisture Sensor (with Screw Terminals)">
            <a:extLst>
              <a:ext uri="{FF2B5EF4-FFF2-40B4-BE49-F238E27FC236}">
                <a16:creationId xmlns:a16="http://schemas.microsoft.com/office/drawing/2014/main" id="{102945CE-11AA-9484-923A-6AA1E825C88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C16D4370-362F-B4C8-EFAC-801F0B798D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6397FED8-3FFB-8CEC-F413-D8C172ABB01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0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3AD9C-BDF5-D13F-7F48-6C1F4D4CD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34374-55F5-076F-952E-96D34C18D691}"/>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01FC9106-C667-E32E-39A3-EDFB30B00339}"/>
              </a:ext>
            </a:extLst>
          </p:cNvPr>
          <p:cNvSpPr>
            <a:spLocks noGrp="1"/>
          </p:cNvSpPr>
          <p:nvPr>
            <p:ph idx="1"/>
          </p:nvPr>
        </p:nvSpPr>
        <p:spPr>
          <a:xfrm>
            <a:off x="838199" y="1501547"/>
            <a:ext cx="10860315" cy="4665663"/>
          </a:xfrm>
        </p:spPr>
        <p:txBody>
          <a:bodyPr>
            <a:noAutofit/>
          </a:bodyPr>
          <a:lstStyle/>
          <a:p>
            <a:pPr algn="just"/>
            <a:r>
              <a:rPr lang="en-US" dirty="0">
                <a:latin typeface="+mj-lt"/>
              </a:rPr>
              <a:t>Many sensors can be modelled approximately as an affine function</a:t>
            </a:r>
          </a:p>
          <a:p>
            <a:pPr algn="just"/>
            <a:endParaRPr lang="en-US" dirty="0">
              <a:latin typeface="+mj-lt"/>
            </a:endParaRPr>
          </a:p>
          <a:p>
            <a:pPr algn="just"/>
            <a:r>
              <a:rPr lang="en-SG" dirty="0"/>
              <a:t>f : R → R </a:t>
            </a:r>
            <a:endParaRPr lang="en-US" dirty="0">
              <a:latin typeface="+mj-lt"/>
            </a:endParaRPr>
          </a:p>
          <a:p>
            <a:pPr lvl="1" algn="just"/>
            <a:r>
              <a:rPr lang="en-SG" dirty="0"/>
              <a:t>x(t)</a:t>
            </a:r>
            <a:r>
              <a:rPr lang="en-US" dirty="0">
                <a:latin typeface="+mj-lt"/>
              </a:rPr>
              <a:t> : Physical Quantity reported by sensor at the time instance t</a:t>
            </a:r>
          </a:p>
          <a:p>
            <a:pPr lvl="1" algn="just"/>
            <a:r>
              <a:rPr lang="en-SG" dirty="0"/>
              <a:t>f(x(t)): </a:t>
            </a:r>
            <a:r>
              <a:rPr lang="en-SG" dirty="0">
                <a:latin typeface="+mj-lt"/>
              </a:rPr>
              <a:t>Value reported by sensor for the particular physical quantity</a:t>
            </a:r>
            <a:endParaRPr lang="en-US" dirty="0">
              <a:latin typeface="+mj-lt"/>
            </a:endParaRPr>
          </a:p>
          <a:p>
            <a:pPr algn="just"/>
            <a:endParaRPr lang="en-SG" dirty="0">
              <a:latin typeface="+mj-lt"/>
            </a:endParaRPr>
          </a:p>
          <a:p>
            <a:pPr algn="just"/>
            <a:r>
              <a:rPr lang="en-SG" dirty="0">
                <a:latin typeface="+mj-lt"/>
              </a:rPr>
              <a:t>Function f is linear if there exists proportionality constant a ∈ R </a:t>
            </a:r>
          </a:p>
          <a:p>
            <a:pPr marL="0" indent="0" algn="just">
              <a:buNone/>
            </a:pPr>
            <a:r>
              <a:rPr lang="en-SG" dirty="0">
                <a:latin typeface="+mj-lt"/>
              </a:rPr>
              <a:t>   such that for all x(t) ∈ R,   </a:t>
            </a:r>
            <a:r>
              <a:rPr lang="en-SG" dirty="0"/>
              <a:t>f(x(t)) = </a:t>
            </a:r>
            <a:r>
              <a:rPr lang="en-SG" dirty="0" err="1"/>
              <a:t>ax</a:t>
            </a:r>
            <a:r>
              <a:rPr lang="en-SG" dirty="0"/>
              <a:t>(t)</a:t>
            </a:r>
            <a:endParaRPr lang="en-SG" dirty="0">
              <a:latin typeface="+mj-lt"/>
            </a:endParaRPr>
          </a:p>
          <a:p>
            <a:pPr algn="just"/>
            <a:endParaRPr lang="en-US" dirty="0">
              <a:latin typeface="+mj-lt"/>
            </a:endParaRPr>
          </a:p>
        </p:txBody>
      </p:sp>
      <p:sp>
        <p:nvSpPr>
          <p:cNvPr id="8" name="Slide Number Placeholder 7">
            <a:extLst>
              <a:ext uri="{FF2B5EF4-FFF2-40B4-BE49-F238E27FC236}">
                <a16:creationId xmlns:a16="http://schemas.microsoft.com/office/drawing/2014/main" id="{19D0EAC0-F1D0-BFAE-6C8B-0B79E3A2F4F8}"/>
              </a:ext>
            </a:extLst>
          </p:cNvPr>
          <p:cNvSpPr>
            <a:spLocks noGrp="1"/>
          </p:cNvSpPr>
          <p:nvPr>
            <p:ph type="sldNum" sz="quarter" idx="12"/>
          </p:nvPr>
        </p:nvSpPr>
        <p:spPr/>
        <p:txBody>
          <a:bodyPr/>
          <a:lstStyle/>
          <a:p>
            <a:fld id="{687B7451-1438-CB4A-8106-82A64F1C7D7B}" type="slidenum">
              <a:rPr lang="sv-SE" smtClean="0"/>
              <a:t>7</a:t>
            </a:fld>
            <a:endParaRPr lang="sv-SE" dirty="0"/>
          </a:p>
        </p:txBody>
      </p:sp>
    </p:spTree>
    <p:extLst>
      <p:ext uri="{BB962C8B-B14F-4D97-AF65-F5344CB8AC3E}">
        <p14:creationId xmlns:p14="http://schemas.microsoft.com/office/powerpoint/2010/main" val="288092629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8" y="3060542"/>
            <a:ext cx="10430441" cy="1775618"/>
          </a:xfrm>
        </p:spPr>
        <p:txBody>
          <a:bodyPr>
            <a:normAutofit/>
          </a:bodyPr>
          <a:lstStyle/>
          <a:p>
            <a:pPr marL="0" indent="0" algn="ctr">
              <a:buNone/>
            </a:pPr>
            <a:r>
              <a:rPr lang="en-US" sz="5200" dirty="0"/>
              <a:t>Power Management, Energy-Efficiency</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Battery-life, Power Consumption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15923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5" y="250514"/>
            <a:ext cx="10701433" cy="1198418"/>
          </a:xfrm>
        </p:spPr>
        <p:txBody>
          <a:bodyPr>
            <a:normAutofit/>
          </a:bodyPr>
          <a:lstStyle/>
          <a:p>
            <a:r>
              <a:rPr lang="en-US" sz="4000" dirty="0">
                <a:latin typeface="+mn-lt"/>
              </a:rPr>
              <a:t>Quick revision of important terms and their unit</a:t>
            </a:r>
          </a:p>
        </p:txBody>
      </p:sp>
      <p:sp>
        <p:nvSpPr>
          <p:cNvPr id="3" name="Content Placeholder 2"/>
          <p:cNvSpPr>
            <a:spLocks noGrp="1"/>
          </p:cNvSpPr>
          <p:nvPr>
            <p:ph idx="1"/>
          </p:nvPr>
        </p:nvSpPr>
        <p:spPr>
          <a:xfrm>
            <a:off x="1117527" y="1448932"/>
            <a:ext cx="10592251" cy="4755327"/>
          </a:xfrm>
        </p:spPr>
        <p:txBody>
          <a:bodyPr>
            <a:normAutofit/>
          </a:bodyPr>
          <a:lstStyle/>
          <a:p>
            <a:r>
              <a:rPr lang="en-US" b="1" dirty="0">
                <a:latin typeface="+mj-lt"/>
              </a:rPr>
              <a:t>Voltage: </a:t>
            </a:r>
            <a:r>
              <a:rPr lang="en-US" dirty="0">
                <a:latin typeface="+mj-lt"/>
              </a:rPr>
              <a:t>Volts (V): the SI unit of electromotive force</a:t>
            </a:r>
          </a:p>
          <a:p>
            <a:r>
              <a:rPr lang="en-US" b="1" dirty="0">
                <a:latin typeface="+mj-lt"/>
              </a:rPr>
              <a:t>Current: </a:t>
            </a:r>
            <a:r>
              <a:rPr lang="en-US" dirty="0">
                <a:latin typeface="+mj-lt"/>
              </a:rPr>
              <a:t>Ampere or “amp” (A) is the SI unit of current </a:t>
            </a:r>
          </a:p>
          <a:p>
            <a:r>
              <a:rPr lang="en-US" b="1" dirty="0">
                <a:latin typeface="+mj-lt"/>
              </a:rPr>
              <a:t>Power (W): </a:t>
            </a:r>
            <a:r>
              <a:rPr lang="en-US" dirty="0">
                <a:latin typeface="+mj-lt"/>
              </a:rPr>
              <a:t>Voltage (V) x Current (A)</a:t>
            </a:r>
          </a:p>
          <a:p>
            <a:r>
              <a:rPr lang="en-US" b="1" dirty="0">
                <a:latin typeface="+mj-lt"/>
              </a:rPr>
              <a:t>Energy (Joule): </a:t>
            </a:r>
            <a:r>
              <a:rPr lang="en-US" dirty="0">
                <a:latin typeface="+mj-lt"/>
              </a:rPr>
              <a:t>Power x Time.</a:t>
            </a:r>
          </a:p>
          <a:p>
            <a:endParaRPr lang="en-US" sz="2400" dirty="0">
              <a:latin typeface="+mj-lt"/>
            </a:endParaRPr>
          </a:p>
          <a:p>
            <a:r>
              <a:rPr lang="en-US" dirty="0">
                <a:latin typeface="+mj-lt"/>
              </a:rPr>
              <a:t>Example</a:t>
            </a:r>
            <a:r>
              <a:rPr lang="en-US" sz="2400" dirty="0">
                <a:latin typeface="+mj-lt"/>
              </a:rPr>
              <a:t>:</a:t>
            </a:r>
          </a:p>
          <a:p>
            <a:pPr lvl="1"/>
            <a:r>
              <a:rPr lang="en-US" sz="2800" dirty="0">
                <a:latin typeface="+mj-lt"/>
              </a:rPr>
              <a:t>A device running at 1V draws 1A. </a:t>
            </a:r>
          </a:p>
          <a:p>
            <a:pPr lvl="2"/>
            <a:r>
              <a:rPr lang="en-US" sz="2400" dirty="0">
                <a:latin typeface="+mj-lt"/>
              </a:rPr>
              <a:t>The power consumption is therefore 1W</a:t>
            </a:r>
          </a:p>
          <a:p>
            <a:pPr lvl="2"/>
            <a:r>
              <a:rPr lang="en-US" sz="24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72</a:t>
            </a:fld>
            <a:endParaRPr lang="en-US"/>
          </a:p>
        </p:txBody>
      </p:sp>
    </p:spTree>
    <p:extLst>
      <p:ext uri="{BB962C8B-B14F-4D97-AF65-F5344CB8AC3E}">
        <p14:creationId xmlns:p14="http://schemas.microsoft.com/office/powerpoint/2010/main" val="12346812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148B4-9A60-572B-4849-CABF3F01B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3410-011C-9E0F-6728-B4400CD79C2B}"/>
              </a:ext>
            </a:extLst>
          </p:cNvPr>
          <p:cNvSpPr>
            <a:spLocks noGrp="1"/>
          </p:cNvSpPr>
          <p:nvPr>
            <p:ph type="title"/>
          </p:nvPr>
        </p:nvSpPr>
        <p:spPr>
          <a:xfrm>
            <a:off x="1008345" y="250514"/>
            <a:ext cx="10701433" cy="1198418"/>
          </a:xfrm>
        </p:spPr>
        <p:txBody>
          <a:bodyPr>
            <a:normAutofit/>
          </a:bodyPr>
          <a:lstStyle/>
          <a:p>
            <a:r>
              <a:rPr lang="en-US" sz="4000" dirty="0">
                <a:latin typeface="+mn-lt"/>
              </a:rPr>
              <a:t>Relationship between power, energy and time</a:t>
            </a:r>
          </a:p>
        </p:txBody>
      </p:sp>
      <p:sp>
        <p:nvSpPr>
          <p:cNvPr id="5" name="Slide Number Placeholder 4">
            <a:extLst>
              <a:ext uri="{FF2B5EF4-FFF2-40B4-BE49-F238E27FC236}">
                <a16:creationId xmlns:a16="http://schemas.microsoft.com/office/drawing/2014/main" id="{AB52343F-3254-7C05-14F4-F25AB353EF1E}"/>
              </a:ext>
            </a:extLst>
          </p:cNvPr>
          <p:cNvSpPr>
            <a:spLocks noGrp="1"/>
          </p:cNvSpPr>
          <p:nvPr>
            <p:ph type="sldNum" sz="quarter" idx="12"/>
          </p:nvPr>
        </p:nvSpPr>
        <p:spPr/>
        <p:txBody>
          <a:bodyPr/>
          <a:lstStyle/>
          <a:p>
            <a:fld id="{5C6FAEEE-D619-4E65-A0EF-E650D0B3166A}" type="slidenum">
              <a:rPr lang="en-US" smtClean="0"/>
              <a:t>73</a:t>
            </a:fld>
            <a:endParaRPr lang="en-US"/>
          </a:p>
        </p:txBody>
      </p:sp>
      <p:pic>
        <p:nvPicPr>
          <p:cNvPr id="8" name="Picture 7" descr="A graph with a line&#10;&#10;Description automatically generated">
            <a:extLst>
              <a:ext uri="{FF2B5EF4-FFF2-40B4-BE49-F238E27FC236}">
                <a16:creationId xmlns:a16="http://schemas.microsoft.com/office/drawing/2014/main" id="{2AE664D5-0830-FAFA-9D24-7E1573F4941F}"/>
              </a:ext>
            </a:extLst>
          </p:cNvPr>
          <p:cNvPicPr>
            <a:picLocks noChangeAspect="1"/>
          </p:cNvPicPr>
          <p:nvPr/>
        </p:nvPicPr>
        <p:blipFill rotWithShape="1">
          <a:blip r:embed="rId2"/>
          <a:srcRect t="5893" r="279"/>
          <a:stretch/>
        </p:blipFill>
        <p:spPr>
          <a:xfrm>
            <a:off x="1963743" y="1609880"/>
            <a:ext cx="8264514" cy="4997606"/>
          </a:xfrm>
          <a:prstGeom prst="rect">
            <a:avLst/>
          </a:prstGeom>
        </p:spPr>
      </p:pic>
    </p:spTree>
    <p:extLst>
      <p:ext uri="{BB962C8B-B14F-4D97-AF65-F5344CB8AC3E}">
        <p14:creationId xmlns:p14="http://schemas.microsoft.com/office/powerpoint/2010/main" val="2841998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988" y="480146"/>
            <a:ext cx="10899560" cy="755073"/>
          </a:xfrm>
        </p:spPr>
        <p:txBody>
          <a:bodyPr>
            <a:normAutofit/>
          </a:bodyPr>
          <a:lstStyle/>
          <a:p>
            <a:r>
              <a:rPr lang="en-US" sz="4000" dirty="0">
                <a:latin typeface="+mn-lt"/>
              </a:rPr>
              <a:t>How do you measure the capacity of a battery?</a:t>
            </a:r>
            <a:endParaRPr lang="en-SG" sz="4000" dirty="0">
              <a:latin typeface="+mn-lt"/>
            </a:endParaRPr>
          </a:p>
        </p:txBody>
      </p:sp>
      <p:sp>
        <p:nvSpPr>
          <p:cNvPr id="3" name="Content Placeholder 2"/>
          <p:cNvSpPr>
            <a:spLocks noGrp="1"/>
          </p:cNvSpPr>
          <p:nvPr>
            <p:ph idx="1"/>
          </p:nvPr>
        </p:nvSpPr>
        <p:spPr>
          <a:xfrm>
            <a:off x="726988" y="1565130"/>
            <a:ext cx="10626812" cy="4973782"/>
          </a:xfrm>
        </p:spPr>
        <p:txBody>
          <a:bodyPr>
            <a:normAutofit/>
          </a:bodyPr>
          <a:lstStyle/>
          <a:p>
            <a:r>
              <a:rPr lang="en-US" dirty="0">
                <a:latin typeface="+mj-lt"/>
              </a:rPr>
              <a:t>The </a:t>
            </a:r>
            <a:r>
              <a:rPr lang="en-US" b="1" dirty="0">
                <a:latin typeface="+mj-lt"/>
              </a:rPr>
              <a:t>watt</a:t>
            </a:r>
            <a:r>
              <a:rPr lang="en-US" dirty="0">
                <a:latin typeface="+mj-lt"/>
              </a:rPr>
              <a:t>-</a:t>
            </a:r>
            <a:r>
              <a:rPr lang="en-US" b="1" dirty="0">
                <a:latin typeface="+mj-lt"/>
              </a:rPr>
              <a:t>hour</a:t>
            </a:r>
            <a:r>
              <a:rPr lang="en-US" dirty="0">
                <a:latin typeface="+mj-lt"/>
              </a:rPr>
              <a:t> (symbolized </a:t>
            </a:r>
            <a:r>
              <a:rPr lang="en-US" b="1" dirty="0" err="1">
                <a:latin typeface="+mj-lt"/>
              </a:rPr>
              <a:t>Wh</a:t>
            </a:r>
            <a:r>
              <a:rPr lang="en-US" dirty="0">
                <a:latin typeface="+mj-lt"/>
              </a:rPr>
              <a:t>) is a unit of energy equivalent to one </a:t>
            </a:r>
            <a:r>
              <a:rPr lang="en-US" b="1" dirty="0">
                <a:latin typeface="+mj-lt"/>
              </a:rPr>
              <a:t>watt</a:t>
            </a:r>
            <a:r>
              <a:rPr lang="en-US" dirty="0">
                <a:latin typeface="+mj-lt"/>
              </a:rPr>
              <a:t> (1 W) of power that is expended for one </a:t>
            </a:r>
            <a:r>
              <a:rPr lang="en-US" b="1" dirty="0">
                <a:latin typeface="+mj-lt"/>
              </a:rPr>
              <a:t>hour</a:t>
            </a:r>
            <a:r>
              <a:rPr lang="en-US" dirty="0">
                <a:latin typeface="+mj-lt"/>
              </a:rPr>
              <a:t> (1 h) of time.</a:t>
            </a:r>
          </a:p>
          <a:p>
            <a:pPr lvl="1"/>
            <a:r>
              <a:rPr lang="en-US" dirty="0" err="1">
                <a:latin typeface="+mj-lt"/>
              </a:rPr>
              <a:t>Macbook</a:t>
            </a:r>
            <a:r>
              <a:rPr lang="en-US" dirty="0">
                <a:latin typeface="+mj-lt"/>
              </a:rPr>
              <a:t> Pro 16 Inch: 99.6 Watt-hour</a:t>
            </a:r>
          </a:p>
          <a:p>
            <a:pPr lvl="1"/>
            <a:r>
              <a:rPr lang="en-US" dirty="0">
                <a:latin typeface="+mj-lt"/>
              </a:rPr>
              <a:t>iPad pro 12.9 Inch: 40.88 Watt-hour</a:t>
            </a:r>
          </a:p>
          <a:p>
            <a:pPr marL="457200" lvl="1" indent="0">
              <a:buNone/>
            </a:pPr>
            <a:endParaRPr lang="en-US" sz="2400" dirty="0">
              <a:latin typeface="+mj-lt"/>
            </a:endParaRPr>
          </a:p>
          <a:p>
            <a:pPr marL="457200" lvl="1" indent="0">
              <a:buNone/>
            </a:pPr>
            <a:endParaRPr lang="en-US" sz="2400" dirty="0">
              <a:latin typeface="+mj-lt"/>
            </a:endParaRPr>
          </a:p>
          <a:p>
            <a:r>
              <a:rPr lang="en-US" dirty="0">
                <a:latin typeface="+mj-lt"/>
              </a:rPr>
              <a:t>An </a:t>
            </a:r>
            <a:r>
              <a:rPr lang="en-US" b="1" dirty="0">
                <a:latin typeface="+mj-lt"/>
              </a:rPr>
              <a:t>ampere-hour</a:t>
            </a:r>
            <a:r>
              <a:rPr lang="en-US" dirty="0">
                <a:latin typeface="+mj-lt"/>
              </a:rPr>
              <a:t> or </a:t>
            </a:r>
            <a:r>
              <a:rPr lang="en-US" b="1" dirty="0">
                <a:latin typeface="+mj-lt"/>
              </a:rPr>
              <a:t>amp-hour</a:t>
            </a:r>
            <a:r>
              <a:rPr lang="en-US" dirty="0">
                <a:latin typeface="+mj-lt"/>
              </a:rPr>
              <a:t> (</a:t>
            </a:r>
            <a:r>
              <a:rPr lang="en-US" b="1" dirty="0">
                <a:latin typeface="+mj-lt"/>
              </a:rPr>
              <a:t>Ah</a:t>
            </a:r>
            <a:r>
              <a:rPr lang="en-US" dirty="0">
                <a:latin typeface="+mj-lt"/>
              </a:rPr>
              <a:t>) is a unit of electric charge equal to the charge transferred by a steady current of 1A flowing for one hour:</a:t>
            </a:r>
          </a:p>
          <a:p>
            <a:pPr lvl="1"/>
            <a:r>
              <a:rPr lang="en-US" sz="2400" dirty="0">
                <a:latin typeface="+mj-lt"/>
              </a:rPr>
              <a:t>AA Energizer Alkaline: 2500 </a:t>
            </a:r>
            <a:r>
              <a:rPr lang="en-US" sz="2400" dirty="0" err="1">
                <a:latin typeface="+mj-lt"/>
              </a:rPr>
              <a:t>mAh</a:t>
            </a:r>
            <a:r>
              <a:rPr lang="en-US" sz="2400" dirty="0">
                <a:latin typeface="+mj-lt"/>
              </a:rPr>
              <a:t> (1.5V), 3.75Wh</a:t>
            </a:r>
          </a:p>
        </p:txBody>
      </p:sp>
      <p:sp>
        <p:nvSpPr>
          <p:cNvPr id="4" name="Slide Number Placeholder 3"/>
          <p:cNvSpPr>
            <a:spLocks noGrp="1"/>
          </p:cNvSpPr>
          <p:nvPr>
            <p:ph type="sldNum" sz="quarter" idx="12"/>
          </p:nvPr>
        </p:nvSpPr>
        <p:spPr/>
        <p:txBody>
          <a:bodyPr/>
          <a:lstStyle/>
          <a:p>
            <a:fld id="{5C6FAEEE-D619-4E65-A0EF-E650D0B3166A}" type="slidenum">
              <a:rPr lang="en-US" smtClean="0"/>
              <a:t>74</a:t>
            </a:fld>
            <a:endParaRPr lang="en-US"/>
          </a:p>
        </p:txBody>
      </p:sp>
    </p:spTree>
    <p:extLst>
      <p:ext uri="{BB962C8B-B14F-4D97-AF65-F5344CB8AC3E}">
        <p14:creationId xmlns:p14="http://schemas.microsoft.com/office/powerpoint/2010/main" val="3914701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F1BC-54EC-7604-0AAD-CEF99AD28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62151-031A-BF7D-B871-D7EC646D71A8}"/>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Apple </a:t>
            </a:r>
            <a:r>
              <a:rPr lang="en-US" sz="4000" dirty="0" err="1">
                <a:latin typeface="+mn-lt"/>
              </a:rPr>
              <a:t>AirTag</a:t>
            </a:r>
            <a:endParaRPr lang="en-US" sz="4000" dirty="0">
              <a:latin typeface="+mn-lt"/>
            </a:endParaRPr>
          </a:p>
        </p:txBody>
      </p:sp>
      <p:sp>
        <p:nvSpPr>
          <p:cNvPr id="5" name="Slide Number Placeholder 4">
            <a:extLst>
              <a:ext uri="{FF2B5EF4-FFF2-40B4-BE49-F238E27FC236}">
                <a16:creationId xmlns:a16="http://schemas.microsoft.com/office/drawing/2014/main" id="{DB9C8DAE-815A-188B-7709-1807C37BC386}"/>
              </a:ext>
            </a:extLst>
          </p:cNvPr>
          <p:cNvSpPr>
            <a:spLocks noGrp="1"/>
          </p:cNvSpPr>
          <p:nvPr>
            <p:ph type="sldNum" sz="quarter" idx="12"/>
          </p:nvPr>
        </p:nvSpPr>
        <p:spPr/>
        <p:txBody>
          <a:bodyPr/>
          <a:lstStyle/>
          <a:p>
            <a:fld id="{5C6FAEEE-D619-4E65-A0EF-E650D0B3166A}" type="slidenum">
              <a:rPr lang="en-US" smtClean="0"/>
              <a:t>75</a:t>
            </a:fld>
            <a:endParaRPr lang="en-US"/>
          </a:p>
        </p:txBody>
      </p:sp>
      <p:pic>
        <p:nvPicPr>
          <p:cNvPr id="4" name="Picture 3" descr="A hand holding a round object&#10;&#10;Description automatically generated">
            <a:extLst>
              <a:ext uri="{FF2B5EF4-FFF2-40B4-BE49-F238E27FC236}">
                <a16:creationId xmlns:a16="http://schemas.microsoft.com/office/drawing/2014/main" id="{E3C7A2EE-6E85-082A-9E63-468732A97A1C}"/>
              </a:ext>
            </a:extLst>
          </p:cNvPr>
          <p:cNvPicPr>
            <a:picLocks noChangeAspect="1"/>
          </p:cNvPicPr>
          <p:nvPr/>
        </p:nvPicPr>
        <p:blipFill>
          <a:blip r:embed="rId2"/>
          <a:stretch>
            <a:fillRect/>
          </a:stretch>
        </p:blipFill>
        <p:spPr>
          <a:xfrm>
            <a:off x="4170218" y="2001981"/>
            <a:ext cx="3851564" cy="3851564"/>
          </a:xfrm>
          <a:prstGeom prst="rect">
            <a:avLst/>
          </a:prstGeom>
        </p:spPr>
      </p:pic>
    </p:spTree>
    <p:extLst>
      <p:ext uri="{BB962C8B-B14F-4D97-AF65-F5344CB8AC3E}">
        <p14:creationId xmlns:p14="http://schemas.microsoft.com/office/powerpoint/2010/main" val="1897027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F1BC-54EC-7604-0AAD-CEF99AD28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62151-031A-BF7D-B871-D7EC646D71A8}"/>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Apple </a:t>
            </a:r>
            <a:r>
              <a:rPr lang="en-US" sz="4000" dirty="0" err="1">
                <a:latin typeface="+mn-lt"/>
              </a:rPr>
              <a:t>AirTag</a:t>
            </a:r>
            <a:endParaRPr lang="en-US" sz="4000" dirty="0">
              <a:latin typeface="+mn-lt"/>
            </a:endParaRPr>
          </a:p>
        </p:txBody>
      </p:sp>
      <p:sp>
        <p:nvSpPr>
          <p:cNvPr id="5" name="Slide Number Placeholder 4">
            <a:extLst>
              <a:ext uri="{FF2B5EF4-FFF2-40B4-BE49-F238E27FC236}">
                <a16:creationId xmlns:a16="http://schemas.microsoft.com/office/drawing/2014/main" id="{DB9C8DAE-815A-188B-7709-1807C37BC386}"/>
              </a:ext>
            </a:extLst>
          </p:cNvPr>
          <p:cNvSpPr>
            <a:spLocks noGrp="1"/>
          </p:cNvSpPr>
          <p:nvPr>
            <p:ph type="sldNum" sz="quarter" idx="12"/>
          </p:nvPr>
        </p:nvSpPr>
        <p:spPr/>
        <p:txBody>
          <a:bodyPr/>
          <a:lstStyle/>
          <a:p>
            <a:fld id="{5C6FAEEE-D619-4E65-A0EF-E650D0B3166A}" type="slidenum">
              <a:rPr lang="en-US" smtClean="0"/>
              <a:t>76</a:t>
            </a:fld>
            <a:endParaRPr lang="en-US"/>
          </a:p>
        </p:txBody>
      </p:sp>
      <p:pic>
        <p:nvPicPr>
          <p:cNvPr id="4" name="Picture 3" descr="A hand holding a round object&#10;&#10;Description automatically generated">
            <a:extLst>
              <a:ext uri="{FF2B5EF4-FFF2-40B4-BE49-F238E27FC236}">
                <a16:creationId xmlns:a16="http://schemas.microsoft.com/office/drawing/2014/main" id="{E3C7A2EE-6E85-082A-9E63-468732A97A1C}"/>
              </a:ext>
            </a:extLst>
          </p:cNvPr>
          <p:cNvPicPr>
            <a:picLocks noChangeAspect="1"/>
          </p:cNvPicPr>
          <p:nvPr/>
        </p:nvPicPr>
        <p:blipFill>
          <a:blip r:embed="rId2"/>
          <a:stretch>
            <a:fillRect/>
          </a:stretch>
        </p:blipFill>
        <p:spPr>
          <a:xfrm>
            <a:off x="4170218" y="2001981"/>
            <a:ext cx="3851564" cy="3851564"/>
          </a:xfrm>
          <a:prstGeom prst="rect">
            <a:avLst/>
          </a:prstGeom>
        </p:spPr>
      </p:pic>
      <p:sp>
        <p:nvSpPr>
          <p:cNvPr id="3" name="TextBox 2">
            <a:extLst>
              <a:ext uri="{FF2B5EF4-FFF2-40B4-BE49-F238E27FC236}">
                <a16:creationId xmlns:a16="http://schemas.microsoft.com/office/drawing/2014/main" id="{243E1D24-7EB7-0D28-39CD-D203AFE7031E}"/>
              </a:ext>
            </a:extLst>
          </p:cNvPr>
          <p:cNvSpPr txBox="1"/>
          <p:nvPr/>
        </p:nvSpPr>
        <p:spPr>
          <a:xfrm>
            <a:off x="4973865" y="6094951"/>
            <a:ext cx="2244269" cy="338554"/>
          </a:xfrm>
          <a:prstGeom prst="rect">
            <a:avLst/>
          </a:prstGeom>
          <a:noFill/>
        </p:spPr>
        <p:txBody>
          <a:bodyPr wrap="square" rtlCol="0">
            <a:spAutoFit/>
          </a:bodyPr>
          <a:lstStyle/>
          <a:p>
            <a:pPr algn="ctr"/>
            <a:r>
              <a:rPr lang="en-US" sz="1600" dirty="0">
                <a:latin typeface="+mj-lt"/>
              </a:rPr>
              <a:t>Coin Cell: 240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409547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99A0-5C9B-1F87-B392-FB2B0541F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5AC7A-AE8C-4FF7-858F-C7870C3A51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Smartphone</a:t>
            </a:r>
          </a:p>
        </p:txBody>
      </p:sp>
      <p:sp>
        <p:nvSpPr>
          <p:cNvPr id="5" name="Slide Number Placeholder 4">
            <a:extLst>
              <a:ext uri="{FF2B5EF4-FFF2-40B4-BE49-F238E27FC236}">
                <a16:creationId xmlns:a16="http://schemas.microsoft.com/office/drawing/2014/main" id="{FF0C1AF2-9150-B816-5B20-D214D833681D}"/>
              </a:ext>
            </a:extLst>
          </p:cNvPr>
          <p:cNvSpPr>
            <a:spLocks noGrp="1"/>
          </p:cNvSpPr>
          <p:nvPr>
            <p:ph type="sldNum" sz="quarter" idx="12"/>
          </p:nvPr>
        </p:nvSpPr>
        <p:spPr/>
        <p:txBody>
          <a:bodyPr/>
          <a:lstStyle/>
          <a:p>
            <a:fld id="{5C6FAEEE-D619-4E65-A0EF-E650D0B3166A}" type="slidenum">
              <a:rPr lang="en-US" smtClean="0"/>
              <a:t>77</a:t>
            </a:fld>
            <a:endParaRPr lang="en-US"/>
          </a:p>
        </p:txBody>
      </p:sp>
      <p:pic>
        <p:nvPicPr>
          <p:cNvPr id="6" name="Picture 5" descr="A smartphone with a stylus&#10;&#10;Description automatically generated">
            <a:extLst>
              <a:ext uri="{FF2B5EF4-FFF2-40B4-BE49-F238E27FC236}">
                <a16:creationId xmlns:a16="http://schemas.microsoft.com/office/drawing/2014/main" id="{FA4DA73E-4D0F-D19D-41CB-014CB297389D}"/>
              </a:ext>
            </a:extLst>
          </p:cNvPr>
          <p:cNvPicPr>
            <a:picLocks noChangeAspect="1"/>
          </p:cNvPicPr>
          <p:nvPr/>
        </p:nvPicPr>
        <p:blipFill>
          <a:blip r:embed="rId2"/>
          <a:stretch>
            <a:fillRect/>
          </a:stretch>
        </p:blipFill>
        <p:spPr>
          <a:xfrm>
            <a:off x="2438400" y="2274455"/>
            <a:ext cx="7315200" cy="3556000"/>
          </a:xfrm>
          <a:prstGeom prst="rect">
            <a:avLst/>
          </a:prstGeom>
        </p:spPr>
      </p:pic>
    </p:spTree>
    <p:extLst>
      <p:ext uri="{BB962C8B-B14F-4D97-AF65-F5344CB8AC3E}">
        <p14:creationId xmlns:p14="http://schemas.microsoft.com/office/powerpoint/2010/main" val="3527896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99A0-5C9B-1F87-B392-FB2B0541F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5AC7A-AE8C-4FF7-858F-C7870C3A51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Smartphone</a:t>
            </a:r>
          </a:p>
        </p:txBody>
      </p:sp>
      <p:sp>
        <p:nvSpPr>
          <p:cNvPr id="5" name="Slide Number Placeholder 4">
            <a:extLst>
              <a:ext uri="{FF2B5EF4-FFF2-40B4-BE49-F238E27FC236}">
                <a16:creationId xmlns:a16="http://schemas.microsoft.com/office/drawing/2014/main" id="{FF0C1AF2-9150-B816-5B20-D214D833681D}"/>
              </a:ext>
            </a:extLst>
          </p:cNvPr>
          <p:cNvSpPr>
            <a:spLocks noGrp="1"/>
          </p:cNvSpPr>
          <p:nvPr>
            <p:ph type="sldNum" sz="quarter" idx="12"/>
          </p:nvPr>
        </p:nvSpPr>
        <p:spPr/>
        <p:txBody>
          <a:bodyPr/>
          <a:lstStyle/>
          <a:p>
            <a:fld id="{5C6FAEEE-D619-4E65-A0EF-E650D0B3166A}" type="slidenum">
              <a:rPr lang="en-US" smtClean="0"/>
              <a:t>78</a:t>
            </a:fld>
            <a:endParaRPr lang="en-US"/>
          </a:p>
        </p:txBody>
      </p:sp>
      <p:pic>
        <p:nvPicPr>
          <p:cNvPr id="6" name="Picture 5" descr="A smartphone with a stylus&#10;&#10;Description automatically generated">
            <a:extLst>
              <a:ext uri="{FF2B5EF4-FFF2-40B4-BE49-F238E27FC236}">
                <a16:creationId xmlns:a16="http://schemas.microsoft.com/office/drawing/2014/main" id="{FA4DA73E-4D0F-D19D-41CB-014CB297389D}"/>
              </a:ext>
            </a:extLst>
          </p:cNvPr>
          <p:cNvPicPr>
            <a:picLocks noChangeAspect="1"/>
          </p:cNvPicPr>
          <p:nvPr/>
        </p:nvPicPr>
        <p:blipFill>
          <a:blip r:embed="rId2"/>
          <a:stretch>
            <a:fillRect/>
          </a:stretch>
        </p:blipFill>
        <p:spPr>
          <a:xfrm>
            <a:off x="2438400" y="2274455"/>
            <a:ext cx="7315200" cy="3556000"/>
          </a:xfrm>
          <a:prstGeom prst="rect">
            <a:avLst/>
          </a:prstGeom>
        </p:spPr>
      </p:pic>
      <p:sp>
        <p:nvSpPr>
          <p:cNvPr id="3" name="TextBox 2">
            <a:extLst>
              <a:ext uri="{FF2B5EF4-FFF2-40B4-BE49-F238E27FC236}">
                <a16:creationId xmlns:a16="http://schemas.microsoft.com/office/drawing/2014/main" id="{B5B828FC-8BB9-285E-A63D-C02086340804}"/>
              </a:ext>
            </a:extLst>
          </p:cNvPr>
          <p:cNvSpPr txBox="1"/>
          <p:nvPr/>
        </p:nvSpPr>
        <p:spPr>
          <a:xfrm>
            <a:off x="4659966" y="6253976"/>
            <a:ext cx="3351269" cy="338554"/>
          </a:xfrm>
          <a:prstGeom prst="rect">
            <a:avLst/>
          </a:prstGeom>
          <a:noFill/>
        </p:spPr>
        <p:txBody>
          <a:bodyPr wrap="square" rtlCol="0">
            <a:spAutoFit/>
          </a:bodyPr>
          <a:lstStyle/>
          <a:p>
            <a:pPr algn="ctr"/>
            <a:r>
              <a:rPr lang="en-US" sz="1600" dirty="0">
                <a:latin typeface="+mj-lt"/>
              </a:rPr>
              <a:t>Lithium Ion: 3400 - 6000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806598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8099-B9D7-74DC-D50F-FED110338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C5BBE-EC82-6DBD-2D33-F55F6923064E}"/>
              </a:ext>
            </a:extLst>
          </p:cNvPr>
          <p:cNvSpPr>
            <a:spLocks noGrp="1"/>
          </p:cNvSpPr>
          <p:nvPr>
            <p:ph type="title"/>
          </p:nvPr>
        </p:nvSpPr>
        <p:spPr>
          <a:xfrm>
            <a:off x="519959" y="330206"/>
            <a:ext cx="9601200" cy="1014214"/>
          </a:xfrm>
        </p:spPr>
        <p:txBody>
          <a:bodyPr>
            <a:normAutofit/>
          </a:bodyPr>
          <a:lstStyle/>
          <a:p>
            <a:r>
              <a:rPr lang="en-US" dirty="0">
                <a:latin typeface="+mn-lt"/>
              </a:rPr>
              <a:t>Energy Characteristics of LCD Display</a:t>
            </a:r>
          </a:p>
        </p:txBody>
      </p:sp>
      <p:sp>
        <p:nvSpPr>
          <p:cNvPr id="5" name="Slide Number Placeholder 4">
            <a:extLst>
              <a:ext uri="{FF2B5EF4-FFF2-40B4-BE49-F238E27FC236}">
                <a16:creationId xmlns:a16="http://schemas.microsoft.com/office/drawing/2014/main" id="{B5C7DEC9-4AF4-EACD-9F52-90F289A68E86}"/>
              </a:ext>
            </a:extLst>
          </p:cNvPr>
          <p:cNvSpPr>
            <a:spLocks noGrp="1"/>
          </p:cNvSpPr>
          <p:nvPr>
            <p:ph type="sldNum" sz="quarter" idx="12"/>
          </p:nvPr>
        </p:nvSpPr>
        <p:spPr/>
        <p:txBody>
          <a:bodyPr/>
          <a:lstStyle/>
          <a:p>
            <a:fld id="{5C6FAEEE-D619-4E65-A0EF-E650D0B3166A}" type="slidenum">
              <a:rPr lang="en-US" smtClean="0"/>
              <a:t>79</a:t>
            </a:fld>
            <a:endParaRPr lang="en-US"/>
          </a:p>
        </p:txBody>
      </p:sp>
      <p:pic>
        <p:nvPicPr>
          <p:cNvPr id="6" name="Picture 5">
            <a:extLst>
              <a:ext uri="{FF2B5EF4-FFF2-40B4-BE49-F238E27FC236}">
                <a16:creationId xmlns:a16="http://schemas.microsoft.com/office/drawing/2014/main" id="{97192889-FC34-41B2-F2DF-88D7E83F8B6D}"/>
              </a:ext>
            </a:extLst>
          </p:cNvPr>
          <p:cNvPicPr>
            <a:picLocks noChangeAspect="1"/>
          </p:cNvPicPr>
          <p:nvPr/>
        </p:nvPicPr>
        <p:blipFill>
          <a:blip r:embed="rId2"/>
          <a:stretch>
            <a:fillRect/>
          </a:stretch>
        </p:blipFill>
        <p:spPr>
          <a:xfrm>
            <a:off x="6092366" y="1632588"/>
            <a:ext cx="4365027" cy="3151855"/>
          </a:xfrm>
          <a:prstGeom prst="rect">
            <a:avLst/>
          </a:prstGeom>
        </p:spPr>
      </p:pic>
      <p:pic>
        <p:nvPicPr>
          <p:cNvPr id="7" name="Picture 6">
            <a:extLst>
              <a:ext uri="{FF2B5EF4-FFF2-40B4-BE49-F238E27FC236}">
                <a16:creationId xmlns:a16="http://schemas.microsoft.com/office/drawing/2014/main" id="{5ABC7507-81CA-735C-E2A2-1D70567893C7}"/>
              </a:ext>
            </a:extLst>
          </p:cNvPr>
          <p:cNvPicPr>
            <a:picLocks noChangeAspect="1"/>
          </p:cNvPicPr>
          <p:nvPr/>
        </p:nvPicPr>
        <p:blipFill>
          <a:blip r:embed="rId3"/>
          <a:stretch>
            <a:fillRect/>
          </a:stretch>
        </p:blipFill>
        <p:spPr>
          <a:xfrm>
            <a:off x="983674" y="1632588"/>
            <a:ext cx="4519428" cy="3151855"/>
          </a:xfrm>
          <a:prstGeom prst="rect">
            <a:avLst/>
          </a:prstGeom>
        </p:spPr>
      </p:pic>
      <p:sp>
        <p:nvSpPr>
          <p:cNvPr id="3" name="Rectangle 2">
            <a:extLst>
              <a:ext uri="{FF2B5EF4-FFF2-40B4-BE49-F238E27FC236}">
                <a16:creationId xmlns:a16="http://schemas.microsoft.com/office/drawing/2014/main" id="{5F2CF8E6-DE81-AA12-18D7-18A4C08493D3}"/>
              </a:ext>
            </a:extLst>
          </p:cNvPr>
          <p:cNvSpPr/>
          <p:nvPr/>
        </p:nvSpPr>
        <p:spPr>
          <a:xfrm>
            <a:off x="1115704" y="5072611"/>
            <a:ext cx="9953324" cy="830997"/>
          </a:xfrm>
          <a:prstGeom prst="rect">
            <a:avLst/>
          </a:prstGeom>
        </p:spPr>
        <p:txBody>
          <a:bodyPr wrap="square">
            <a:spAutoFit/>
          </a:bodyPr>
          <a:lstStyle/>
          <a:p>
            <a:r>
              <a:rPr lang="en-SG" sz="2400" dirty="0">
                <a:latin typeface="+mj-lt"/>
              </a:rPr>
              <a:t>Most of the power in an LCD display is consumed by the backlight, the light filter requires comparatively less power. </a:t>
            </a:r>
          </a:p>
        </p:txBody>
      </p:sp>
      <p:sp>
        <p:nvSpPr>
          <p:cNvPr id="4" name="Rectangle 3">
            <a:extLst>
              <a:ext uri="{FF2B5EF4-FFF2-40B4-BE49-F238E27FC236}">
                <a16:creationId xmlns:a16="http://schemas.microsoft.com/office/drawing/2014/main" id="{EC7AC5B0-9D65-9523-3FCA-0B0D6CB0F149}"/>
              </a:ext>
            </a:extLst>
          </p:cNvPr>
          <p:cNvSpPr/>
          <p:nvPr/>
        </p:nvSpPr>
        <p:spPr>
          <a:xfrm>
            <a:off x="242869" y="6191776"/>
            <a:ext cx="11793188" cy="523220"/>
          </a:xfrm>
          <a:prstGeom prst="rect">
            <a:avLst/>
          </a:prstGeom>
        </p:spPr>
        <p:txBody>
          <a:bodyPr wrap="square">
            <a:spAutoFit/>
          </a:bodyPr>
          <a:lstStyle/>
          <a:p>
            <a:pPr marL="342900" lvl="1" indent="-342900">
              <a:buClr>
                <a:schemeClr val="folHlink"/>
              </a:buClr>
              <a:buSzPct val="60000"/>
            </a:pPr>
            <a:r>
              <a:rPr lang="en-US" sz="1400" dirty="0"/>
              <a:t>B Anand, K </a:t>
            </a:r>
            <a:r>
              <a:rPr lang="en-US" sz="1400" dirty="0" err="1"/>
              <a:t>Thirugnanam</a:t>
            </a:r>
            <a:r>
              <a:rPr lang="en-US" sz="1400" dirty="0"/>
              <a:t>, J Sebastian, PG Kannan, AL Ananda, MC Chan, RK Balan, “Adaptive display power management for mobile games,” ACM International Conference on Mobile Systems, Applications, and Services (</a:t>
            </a:r>
            <a:r>
              <a:rPr lang="en-US" sz="1400" dirty="0" err="1"/>
              <a:t>Mobisys</a:t>
            </a:r>
            <a:r>
              <a:rPr lang="en-US" sz="1400" dirty="0"/>
              <a:t>) 2011.</a:t>
            </a:r>
          </a:p>
        </p:txBody>
      </p:sp>
    </p:spTree>
    <p:extLst>
      <p:ext uri="{BB962C8B-B14F-4D97-AF65-F5344CB8AC3E}">
        <p14:creationId xmlns:p14="http://schemas.microsoft.com/office/powerpoint/2010/main" val="87669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060A4-0639-2024-CC6C-D9C8032F9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92ED3-BF21-F215-00EE-62F9C67D09FA}"/>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FFA4B8D5-362A-C4D3-BD7E-53B9432DD194}"/>
              </a:ext>
            </a:extLst>
          </p:cNvPr>
          <p:cNvSpPr>
            <a:spLocks noGrp="1"/>
          </p:cNvSpPr>
          <p:nvPr>
            <p:ph idx="1"/>
          </p:nvPr>
        </p:nvSpPr>
        <p:spPr>
          <a:xfrm>
            <a:off x="838199" y="1501547"/>
            <a:ext cx="10845801" cy="4543653"/>
          </a:xfrm>
        </p:spPr>
        <p:txBody>
          <a:bodyPr>
            <a:noAutofit/>
          </a:bodyPr>
          <a:lstStyle/>
          <a:p>
            <a:pPr algn="just"/>
            <a:r>
              <a:rPr lang="en-US" dirty="0">
                <a:latin typeface="+mj-lt"/>
              </a:rPr>
              <a:t>Is every linear function an affine function?</a:t>
            </a:r>
          </a:p>
          <a:p>
            <a:pPr lvl="1" algn="just"/>
            <a:r>
              <a:rPr lang="en-SG" b="1" dirty="0">
                <a:latin typeface="+mj-lt"/>
              </a:rPr>
              <a:t>NO</a:t>
            </a:r>
          </a:p>
          <a:p>
            <a:pPr marL="457200" lvl="1" indent="0" algn="just">
              <a:buNone/>
            </a:pPr>
            <a:endParaRPr lang="en-SG" dirty="0">
              <a:latin typeface="+mj-lt"/>
            </a:endParaRPr>
          </a:p>
          <a:p>
            <a:pPr algn="just"/>
            <a:r>
              <a:rPr lang="en-SG" dirty="0">
                <a:latin typeface="+mj-lt"/>
              </a:rPr>
              <a:t>Every affine function is a linear function</a:t>
            </a:r>
          </a:p>
          <a:p>
            <a:pPr algn="just"/>
            <a:endParaRPr lang="en-SG" dirty="0">
              <a:latin typeface="+mj-lt"/>
            </a:endParaRPr>
          </a:p>
          <a:p>
            <a:pPr algn="just"/>
            <a:r>
              <a:rPr lang="en-SG" dirty="0">
                <a:latin typeface="+mj-lt"/>
              </a:rPr>
              <a:t>Interpreting of the sensor readings needs an understanding of the  proportionality constant and bias in the affine function</a:t>
            </a:r>
          </a:p>
          <a:p>
            <a:pPr lvl="1" algn="just"/>
            <a:endParaRPr lang="en-US" dirty="0">
              <a:latin typeface="+mj-lt"/>
            </a:endParaRPr>
          </a:p>
        </p:txBody>
      </p:sp>
      <p:sp>
        <p:nvSpPr>
          <p:cNvPr id="8" name="Slide Number Placeholder 7">
            <a:extLst>
              <a:ext uri="{FF2B5EF4-FFF2-40B4-BE49-F238E27FC236}">
                <a16:creationId xmlns:a16="http://schemas.microsoft.com/office/drawing/2014/main" id="{C2DBCAF5-6352-BCA4-A8F8-B055EF311FA8}"/>
              </a:ext>
            </a:extLst>
          </p:cNvPr>
          <p:cNvSpPr>
            <a:spLocks noGrp="1"/>
          </p:cNvSpPr>
          <p:nvPr>
            <p:ph type="sldNum" sz="quarter" idx="12"/>
          </p:nvPr>
        </p:nvSpPr>
        <p:spPr/>
        <p:txBody>
          <a:bodyPr/>
          <a:lstStyle/>
          <a:p>
            <a:fld id="{687B7451-1438-CB4A-8106-82A64F1C7D7B}" type="slidenum">
              <a:rPr lang="sv-SE" smtClean="0"/>
              <a:t>8</a:t>
            </a:fld>
            <a:endParaRPr lang="sv-SE" dirty="0"/>
          </a:p>
        </p:txBody>
      </p:sp>
    </p:spTree>
    <p:extLst>
      <p:ext uri="{BB962C8B-B14F-4D97-AF65-F5344CB8AC3E}">
        <p14:creationId xmlns:p14="http://schemas.microsoft.com/office/powerpoint/2010/main" val="325898702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21B45-CCEC-BA26-23D2-5A3EA24FA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1E7AD-BB35-AEAE-E67A-879F939FCC29}"/>
              </a:ext>
            </a:extLst>
          </p:cNvPr>
          <p:cNvSpPr>
            <a:spLocks noGrp="1"/>
          </p:cNvSpPr>
          <p:nvPr>
            <p:ph type="title"/>
          </p:nvPr>
        </p:nvSpPr>
        <p:spPr>
          <a:xfrm>
            <a:off x="1186594" y="90833"/>
            <a:ext cx="10280073" cy="1485900"/>
          </a:xfrm>
        </p:spPr>
        <p:txBody>
          <a:bodyPr>
            <a:normAutofit/>
          </a:bodyPr>
          <a:lstStyle/>
          <a:p>
            <a:r>
              <a:rPr lang="en-US" sz="4000" dirty="0">
                <a:latin typeface="+mn-lt"/>
              </a:rPr>
              <a:t>Energy Characteristics of OLED Display</a:t>
            </a:r>
          </a:p>
        </p:txBody>
      </p:sp>
      <p:pic>
        <p:nvPicPr>
          <p:cNvPr id="6" name="Content Placeholder 5">
            <a:extLst>
              <a:ext uri="{FF2B5EF4-FFF2-40B4-BE49-F238E27FC236}">
                <a16:creationId xmlns:a16="http://schemas.microsoft.com/office/drawing/2014/main" id="{87FDA572-FE02-F7D8-6BD4-8751B0801101}"/>
              </a:ext>
            </a:extLst>
          </p:cNvPr>
          <p:cNvPicPr>
            <a:picLocks noGrp="1" noChangeAspect="1"/>
          </p:cNvPicPr>
          <p:nvPr>
            <p:ph idx="1"/>
          </p:nvPr>
        </p:nvPicPr>
        <p:blipFill>
          <a:blip r:embed="rId2"/>
          <a:stretch>
            <a:fillRect/>
          </a:stretch>
        </p:blipFill>
        <p:spPr>
          <a:xfrm>
            <a:off x="1063213" y="1342381"/>
            <a:ext cx="5059814" cy="3462245"/>
          </a:xfrm>
          <a:prstGeom prst="rect">
            <a:avLst/>
          </a:prstGeom>
        </p:spPr>
      </p:pic>
      <p:sp>
        <p:nvSpPr>
          <p:cNvPr id="5" name="Slide Number Placeholder 4">
            <a:extLst>
              <a:ext uri="{FF2B5EF4-FFF2-40B4-BE49-F238E27FC236}">
                <a16:creationId xmlns:a16="http://schemas.microsoft.com/office/drawing/2014/main" id="{13F3A82F-1B3B-81BF-3E00-265763F24E57}"/>
              </a:ext>
            </a:extLst>
          </p:cNvPr>
          <p:cNvSpPr>
            <a:spLocks noGrp="1"/>
          </p:cNvSpPr>
          <p:nvPr>
            <p:ph type="sldNum" sz="quarter" idx="12"/>
          </p:nvPr>
        </p:nvSpPr>
        <p:spPr/>
        <p:txBody>
          <a:bodyPr/>
          <a:lstStyle/>
          <a:p>
            <a:fld id="{5C6FAEEE-D619-4E65-A0EF-E650D0B3166A}" type="slidenum">
              <a:rPr lang="en-US" smtClean="0"/>
              <a:t>80</a:t>
            </a:fld>
            <a:endParaRPr lang="en-US"/>
          </a:p>
        </p:txBody>
      </p:sp>
      <p:pic>
        <p:nvPicPr>
          <p:cNvPr id="7" name="Picture 6">
            <a:extLst>
              <a:ext uri="{FF2B5EF4-FFF2-40B4-BE49-F238E27FC236}">
                <a16:creationId xmlns:a16="http://schemas.microsoft.com/office/drawing/2014/main" id="{7C5D1761-F4C8-0965-F7F1-A636D23ABFAF}"/>
              </a:ext>
            </a:extLst>
          </p:cNvPr>
          <p:cNvPicPr>
            <a:picLocks noChangeAspect="1"/>
          </p:cNvPicPr>
          <p:nvPr/>
        </p:nvPicPr>
        <p:blipFill>
          <a:blip r:embed="rId3"/>
          <a:stretch>
            <a:fillRect/>
          </a:stretch>
        </p:blipFill>
        <p:spPr>
          <a:xfrm>
            <a:off x="6326631" y="1311524"/>
            <a:ext cx="5274241" cy="3623356"/>
          </a:xfrm>
          <a:prstGeom prst="rect">
            <a:avLst/>
          </a:prstGeom>
        </p:spPr>
      </p:pic>
      <p:sp>
        <p:nvSpPr>
          <p:cNvPr id="3" name="Rectangle 2">
            <a:extLst>
              <a:ext uri="{FF2B5EF4-FFF2-40B4-BE49-F238E27FC236}">
                <a16:creationId xmlns:a16="http://schemas.microsoft.com/office/drawing/2014/main" id="{3C16C543-DC8C-57A5-B243-79C5A8FE8E3D}"/>
              </a:ext>
            </a:extLst>
          </p:cNvPr>
          <p:cNvSpPr/>
          <p:nvPr/>
        </p:nvSpPr>
        <p:spPr>
          <a:xfrm>
            <a:off x="1063213" y="4894203"/>
            <a:ext cx="10335163" cy="1877437"/>
          </a:xfrm>
          <a:prstGeom prst="rect">
            <a:avLst/>
          </a:prstGeom>
        </p:spPr>
        <p:txBody>
          <a:bodyPr wrap="square">
            <a:spAutoFit/>
          </a:bodyPr>
          <a:lstStyle/>
          <a:p>
            <a:pPr marL="285750" indent="-285750">
              <a:buFont typeface="Arial" panose="020B0604020202020204" pitchFamily="34" charset="0"/>
              <a:buChar char="•"/>
            </a:pPr>
            <a:r>
              <a:rPr lang="en-SG" sz="2400" dirty="0">
                <a:latin typeface="+mj-lt"/>
              </a:rPr>
              <a:t>OLED display functions without a backlight </a:t>
            </a:r>
          </a:p>
          <a:p>
            <a:pPr marL="285750" indent="-285750">
              <a:buFont typeface="Arial" panose="020B0604020202020204" pitchFamily="34" charset="0"/>
              <a:buChar char="•"/>
            </a:pPr>
            <a:r>
              <a:rPr lang="en-SG" sz="2400" dirty="0">
                <a:latin typeface="+mj-lt"/>
              </a:rPr>
              <a:t>OLED displays consume less power than a LCD display when the image is dark, but more when the image is bright</a:t>
            </a:r>
          </a:p>
          <a:p>
            <a:pPr marL="285750" indent="-285750">
              <a:buFont typeface="Arial" panose="020B0604020202020204" pitchFamily="34" charset="0"/>
              <a:buChar char="•"/>
            </a:pPr>
            <a:r>
              <a:rPr lang="en-US" sz="2400" dirty="0">
                <a:latin typeface="+mj-lt"/>
              </a:rPr>
              <a:t>Displaying different color consumed different amount of energy  </a:t>
            </a:r>
            <a:endParaRPr lang="en-SG" sz="2400" dirty="0">
              <a:latin typeface="+mj-lt"/>
            </a:endParaRPr>
          </a:p>
          <a:p>
            <a:pPr marL="285750" indent="-285750">
              <a:buFont typeface="Arial" panose="020B0604020202020204" pitchFamily="34" charset="0"/>
              <a:buChar char="•"/>
            </a:pPr>
            <a:endParaRPr lang="en-SG" sz="2000" dirty="0"/>
          </a:p>
        </p:txBody>
      </p:sp>
    </p:spTree>
    <p:extLst>
      <p:ext uri="{BB962C8B-B14F-4D97-AF65-F5344CB8AC3E}">
        <p14:creationId xmlns:p14="http://schemas.microsoft.com/office/powerpoint/2010/main" val="22806004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BCF0-C880-F350-5225-B93AF6E19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BC406-B577-2515-1DE8-6D678946B0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Smartwatch</a:t>
            </a:r>
          </a:p>
        </p:txBody>
      </p:sp>
      <p:sp>
        <p:nvSpPr>
          <p:cNvPr id="5" name="Slide Number Placeholder 4">
            <a:extLst>
              <a:ext uri="{FF2B5EF4-FFF2-40B4-BE49-F238E27FC236}">
                <a16:creationId xmlns:a16="http://schemas.microsoft.com/office/drawing/2014/main" id="{3CC68F34-FC2C-66DF-5B66-880E09C4869B}"/>
              </a:ext>
            </a:extLst>
          </p:cNvPr>
          <p:cNvSpPr>
            <a:spLocks noGrp="1"/>
          </p:cNvSpPr>
          <p:nvPr>
            <p:ph type="sldNum" sz="quarter" idx="12"/>
          </p:nvPr>
        </p:nvSpPr>
        <p:spPr/>
        <p:txBody>
          <a:bodyPr/>
          <a:lstStyle/>
          <a:p>
            <a:fld id="{5C6FAEEE-D619-4E65-A0EF-E650D0B3166A}" type="slidenum">
              <a:rPr lang="en-US" smtClean="0"/>
              <a:t>81</a:t>
            </a:fld>
            <a:endParaRPr lang="en-US"/>
          </a:p>
        </p:txBody>
      </p:sp>
      <p:pic>
        <p:nvPicPr>
          <p:cNvPr id="4" name="Picture 3" descr="A smart watch with a white band&#10;&#10;Description automatically generated">
            <a:extLst>
              <a:ext uri="{FF2B5EF4-FFF2-40B4-BE49-F238E27FC236}">
                <a16:creationId xmlns:a16="http://schemas.microsoft.com/office/drawing/2014/main" id="{0A488841-C801-8B32-6598-E73EBC329F7B}"/>
              </a:ext>
            </a:extLst>
          </p:cNvPr>
          <p:cNvPicPr>
            <a:picLocks noChangeAspect="1"/>
          </p:cNvPicPr>
          <p:nvPr/>
        </p:nvPicPr>
        <p:blipFill>
          <a:blip r:embed="rId2"/>
          <a:stretch>
            <a:fillRect/>
          </a:stretch>
        </p:blipFill>
        <p:spPr>
          <a:xfrm>
            <a:off x="1750081" y="1835149"/>
            <a:ext cx="8691838" cy="3983759"/>
          </a:xfrm>
          <a:prstGeom prst="rect">
            <a:avLst/>
          </a:prstGeom>
        </p:spPr>
      </p:pic>
    </p:spTree>
    <p:extLst>
      <p:ext uri="{BB962C8B-B14F-4D97-AF65-F5344CB8AC3E}">
        <p14:creationId xmlns:p14="http://schemas.microsoft.com/office/powerpoint/2010/main" val="1287154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BCF0-C880-F350-5225-B93AF6E19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BC406-B577-2515-1DE8-6D678946B0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Smartwatch</a:t>
            </a:r>
          </a:p>
        </p:txBody>
      </p:sp>
      <p:sp>
        <p:nvSpPr>
          <p:cNvPr id="5" name="Slide Number Placeholder 4">
            <a:extLst>
              <a:ext uri="{FF2B5EF4-FFF2-40B4-BE49-F238E27FC236}">
                <a16:creationId xmlns:a16="http://schemas.microsoft.com/office/drawing/2014/main" id="{3CC68F34-FC2C-66DF-5B66-880E09C4869B}"/>
              </a:ext>
            </a:extLst>
          </p:cNvPr>
          <p:cNvSpPr>
            <a:spLocks noGrp="1"/>
          </p:cNvSpPr>
          <p:nvPr>
            <p:ph type="sldNum" sz="quarter" idx="12"/>
          </p:nvPr>
        </p:nvSpPr>
        <p:spPr/>
        <p:txBody>
          <a:bodyPr/>
          <a:lstStyle/>
          <a:p>
            <a:fld id="{5C6FAEEE-D619-4E65-A0EF-E650D0B3166A}" type="slidenum">
              <a:rPr lang="en-US" smtClean="0"/>
              <a:t>82</a:t>
            </a:fld>
            <a:endParaRPr lang="en-US"/>
          </a:p>
        </p:txBody>
      </p:sp>
      <p:pic>
        <p:nvPicPr>
          <p:cNvPr id="4" name="Picture 3" descr="A smart watch with a white band&#10;&#10;Description automatically generated">
            <a:extLst>
              <a:ext uri="{FF2B5EF4-FFF2-40B4-BE49-F238E27FC236}">
                <a16:creationId xmlns:a16="http://schemas.microsoft.com/office/drawing/2014/main" id="{0A488841-C801-8B32-6598-E73EBC329F7B}"/>
              </a:ext>
            </a:extLst>
          </p:cNvPr>
          <p:cNvPicPr>
            <a:picLocks noChangeAspect="1"/>
          </p:cNvPicPr>
          <p:nvPr/>
        </p:nvPicPr>
        <p:blipFill>
          <a:blip r:embed="rId2"/>
          <a:stretch>
            <a:fillRect/>
          </a:stretch>
        </p:blipFill>
        <p:spPr>
          <a:xfrm>
            <a:off x="1750081" y="1835149"/>
            <a:ext cx="8691838" cy="3983759"/>
          </a:xfrm>
          <a:prstGeom prst="rect">
            <a:avLst/>
          </a:prstGeom>
        </p:spPr>
      </p:pic>
      <p:sp>
        <p:nvSpPr>
          <p:cNvPr id="3" name="TextBox 2">
            <a:extLst>
              <a:ext uri="{FF2B5EF4-FFF2-40B4-BE49-F238E27FC236}">
                <a16:creationId xmlns:a16="http://schemas.microsoft.com/office/drawing/2014/main" id="{0164CD52-FB51-4467-3CB4-6031C2EC8AC3}"/>
              </a:ext>
            </a:extLst>
          </p:cNvPr>
          <p:cNvSpPr txBox="1"/>
          <p:nvPr/>
        </p:nvSpPr>
        <p:spPr>
          <a:xfrm>
            <a:off x="4420365" y="6276486"/>
            <a:ext cx="3351269" cy="338554"/>
          </a:xfrm>
          <a:prstGeom prst="rect">
            <a:avLst/>
          </a:prstGeom>
          <a:noFill/>
        </p:spPr>
        <p:txBody>
          <a:bodyPr wrap="square" rtlCol="0">
            <a:spAutoFit/>
          </a:bodyPr>
          <a:lstStyle/>
          <a:p>
            <a:pPr algn="ctr"/>
            <a:r>
              <a:rPr lang="en-US" sz="1600" dirty="0">
                <a:latin typeface="+mj-lt"/>
              </a:rPr>
              <a:t>Smart watch: 400-600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17458350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83</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a:xfrm>
            <a:off x="838200" y="243212"/>
            <a:ext cx="10515600" cy="1325563"/>
          </a:xfrm>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84</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814263" y="2198073"/>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566597" y="3528099"/>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356755" y="2215373"/>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184259" y="3556673"/>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1910299" y="4631824"/>
          <a:ext cx="8128000" cy="200942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53880666"/>
                    </a:ext>
                  </a:extLst>
                </a:gridCol>
                <a:gridCol w="4064000">
                  <a:extLst>
                    <a:ext uri="{9D8B030D-6E8A-4147-A177-3AD203B41FA5}">
                      <a16:colId xmlns:a16="http://schemas.microsoft.com/office/drawing/2014/main" val="4082166559"/>
                    </a:ext>
                  </a:extLst>
                </a:gridCol>
              </a:tblGrid>
              <a:tr h="526067">
                <a:tc>
                  <a:txBody>
                    <a:bodyPr/>
                    <a:lstStyle/>
                    <a:p>
                      <a:pPr algn="ctr"/>
                      <a:r>
                        <a:rPr lang="en-US" dirty="0"/>
                        <a:t>Component</a:t>
                      </a:r>
                    </a:p>
                  </a:txBody>
                  <a:tcPr/>
                </a:tc>
                <a:tc>
                  <a:txBody>
                    <a:bodyPr/>
                    <a:lstStyle/>
                    <a:p>
                      <a:pPr algn="ctr"/>
                      <a:r>
                        <a:rPr lang="en-US" dirty="0"/>
                        <a:t>Current draw</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547569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85</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05659" y="69454"/>
            <a:ext cx="10607405" cy="1485900"/>
          </a:xfrm>
        </p:spPr>
        <p:txBody>
          <a:bodyPr/>
          <a:lstStyle/>
          <a:p>
            <a:pPr eaLnBrk="1" hangingPunct="1"/>
            <a:r>
              <a:rPr lang="en-US" sz="4000" dirty="0">
                <a:latin typeface="+mn-lt"/>
              </a:rPr>
              <a:t>Lifespan estimation for wireless networking</a:t>
            </a:r>
            <a:endParaRPr lang="en-SG" sz="4000" dirty="0">
              <a:latin typeface="+mn-lt"/>
            </a:endParaRPr>
          </a:p>
        </p:txBody>
      </p:sp>
      <p:pic>
        <p:nvPicPr>
          <p:cNvPr id="29701" name="Picture 6"/>
          <p:cNvPicPr>
            <a:picLocks noChangeAspect="1" noChangeArrowheads="1"/>
          </p:cNvPicPr>
          <p:nvPr/>
        </p:nvPicPr>
        <p:blipFill>
          <a:blip r:embed="rId2" cstate="print"/>
          <a:srcRect/>
          <a:stretch>
            <a:fillRect/>
          </a:stretch>
        </p:blipFill>
        <p:spPr bwMode="auto">
          <a:xfrm>
            <a:off x="2889345" y="1070135"/>
            <a:ext cx="6413310" cy="2358865"/>
          </a:xfrm>
          <a:prstGeom prst="rect">
            <a:avLst/>
          </a:prstGeom>
          <a:noFill/>
          <a:ln w="9525">
            <a:noFill/>
            <a:miter lim="800000"/>
            <a:headEnd/>
            <a:tailEnd/>
          </a:ln>
        </p:spPr>
      </p:pic>
      <p:sp>
        <p:nvSpPr>
          <p:cNvPr id="2" name="TextBox 1"/>
          <p:cNvSpPr txBox="1"/>
          <p:nvPr/>
        </p:nvSpPr>
        <p:spPr>
          <a:xfrm>
            <a:off x="641988" y="3429000"/>
            <a:ext cx="11204367" cy="3539430"/>
          </a:xfrm>
          <a:prstGeom prst="rect">
            <a:avLst/>
          </a:prstGeom>
          <a:noFill/>
        </p:spPr>
        <p:txBody>
          <a:bodyPr wrap="square" rtlCol="0">
            <a:spAutoFit/>
          </a:bodyPr>
          <a:lstStyle/>
          <a:p>
            <a:r>
              <a:rPr lang="en-US" sz="2800" dirty="0">
                <a:latin typeface="+mj-lt"/>
              </a:rPr>
              <a:t>A mobile device with a capacity 9.62Wh transmits continuously on:</a:t>
            </a:r>
          </a:p>
          <a:p>
            <a:pPr marL="285750" indent="-285750">
              <a:buFont typeface="Arial" panose="020B0604020202020204" pitchFamily="34" charset="0"/>
              <a:buChar char="•"/>
            </a:pPr>
            <a:r>
              <a:rPr lang="en-US" sz="2400" dirty="0" err="1">
                <a:latin typeface="+mj-lt"/>
              </a:rPr>
              <a:t>WiFi</a:t>
            </a:r>
            <a:r>
              <a:rPr lang="en-US" sz="2400" dirty="0">
                <a:latin typeface="+mj-lt"/>
              </a:rPr>
              <a:t>: </a:t>
            </a:r>
          </a:p>
          <a:p>
            <a:pPr marL="742950" lvl="1" indent="-285750">
              <a:buFont typeface="Arial" panose="020B0604020202020204" pitchFamily="34" charset="0"/>
              <a:buChar char="•"/>
            </a:pPr>
            <a:r>
              <a:rPr lang="en-US" sz="2000" dirty="0">
                <a:latin typeface="+mj-lt"/>
              </a:rPr>
              <a:t>Considering only network energy consumption</a:t>
            </a:r>
          </a:p>
          <a:p>
            <a:pPr marL="742950" lvl="1" indent="-285750">
              <a:buFont typeface="Arial" panose="020B0604020202020204" pitchFamily="34" charset="0"/>
              <a:buChar char="•"/>
            </a:pPr>
            <a:r>
              <a:rPr lang="en-US" sz="2000" dirty="0">
                <a:latin typeface="+mj-lt"/>
              </a:rPr>
              <a:t>Power consumption: 3.3V*219mA = 722.7 </a:t>
            </a:r>
            <a:r>
              <a:rPr lang="en-US" sz="2000" dirty="0" err="1">
                <a:latin typeface="+mj-lt"/>
              </a:rPr>
              <a:t>mW</a:t>
            </a:r>
            <a:endParaRPr lang="en-US" sz="2000" dirty="0">
              <a:latin typeface="+mj-lt"/>
            </a:endParaRPr>
          </a:p>
          <a:p>
            <a:pPr marL="742950" lvl="1" indent="-285750">
              <a:buFont typeface="Arial" panose="020B0604020202020204" pitchFamily="34" charset="0"/>
              <a:buChar char="•"/>
            </a:pPr>
            <a:r>
              <a:rPr lang="en-US" sz="2000" dirty="0">
                <a:latin typeface="+mj-lt"/>
              </a:rPr>
              <a:t>Duration =  9.62/0.7227 = 13.3hrs</a:t>
            </a:r>
          </a:p>
          <a:p>
            <a:pPr marL="742950" lvl="1" indent="-285750">
              <a:buFont typeface="Arial" panose="020B0604020202020204" pitchFamily="34" charset="0"/>
              <a:buChar char="•"/>
            </a:pPr>
            <a:r>
              <a:rPr lang="en-US" sz="2000" dirty="0">
                <a:latin typeface="+mj-lt"/>
              </a:rPr>
              <a:t>In practice, the duration is much shorter</a:t>
            </a:r>
          </a:p>
          <a:p>
            <a:endParaRPr lang="en-US" sz="2400" dirty="0">
              <a:latin typeface="+mj-lt"/>
            </a:endParaRPr>
          </a:p>
          <a:p>
            <a:pPr marL="285750" indent="-285750">
              <a:buFont typeface="Arial" panose="020B0604020202020204" pitchFamily="34" charset="0"/>
              <a:buChar char="•"/>
            </a:pPr>
            <a:r>
              <a:rPr lang="en-US" sz="2400" dirty="0">
                <a:latin typeface="+mj-lt"/>
              </a:rPr>
              <a:t>Bluetooth: (1.8V * 57mA = 102.6mW)</a:t>
            </a:r>
          </a:p>
          <a:p>
            <a:pPr marL="742950" lvl="1" indent="-285750">
              <a:buFont typeface="Arial" panose="020B0604020202020204" pitchFamily="34" charset="0"/>
              <a:buChar char="•"/>
            </a:pPr>
            <a:r>
              <a:rPr lang="en-US" sz="2400" dirty="0">
                <a:latin typeface="+mj-lt"/>
              </a:rPr>
              <a:t>Duration = 9.62/(1.8*0.057) = 93.76hrs</a:t>
            </a:r>
          </a:p>
          <a:p>
            <a:pPr lvl="1"/>
            <a:endParaRPr lang="en-US" sz="2000" dirty="0"/>
          </a:p>
        </p:txBody>
      </p:sp>
      <p:sp>
        <p:nvSpPr>
          <p:cNvPr id="4" name="Slide Number Placeholder 3"/>
          <p:cNvSpPr>
            <a:spLocks noGrp="1"/>
          </p:cNvSpPr>
          <p:nvPr>
            <p:ph type="sldNum" sz="quarter" idx="12"/>
          </p:nvPr>
        </p:nvSpPr>
        <p:spPr/>
        <p:txBody>
          <a:bodyPr/>
          <a:lstStyle/>
          <a:p>
            <a:fld id="{5C6FAEEE-D619-4E65-A0EF-E650D0B3166A}" type="slidenum">
              <a:rPr lang="en-US" smtClean="0"/>
              <a:t>86</a:t>
            </a:fld>
            <a:endParaRPr lang="en-US"/>
          </a:p>
        </p:txBody>
      </p:sp>
    </p:spTree>
    <p:extLst>
      <p:ext uri="{BB962C8B-B14F-4D97-AF65-F5344CB8AC3E}">
        <p14:creationId xmlns:p14="http://schemas.microsoft.com/office/powerpoint/2010/main" val="190601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60" y="177516"/>
            <a:ext cx="11902040" cy="1485900"/>
          </a:xfrm>
        </p:spPr>
        <p:txBody>
          <a:bodyPr>
            <a:normAutofit/>
          </a:bodyPr>
          <a:lstStyle/>
          <a:p>
            <a:r>
              <a:rPr lang="en-US" sz="4000" dirty="0">
                <a:latin typeface="+mn-lt"/>
              </a:rPr>
              <a:t>Spikes in the power consumption of smartphones are due to wireless networking events</a:t>
            </a:r>
          </a:p>
        </p:txBody>
      </p:sp>
      <p:sp>
        <p:nvSpPr>
          <p:cNvPr id="5" name="Slide Number Placeholder 4"/>
          <p:cNvSpPr>
            <a:spLocks noGrp="1"/>
          </p:cNvSpPr>
          <p:nvPr>
            <p:ph type="sldNum" sz="quarter" idx="12"/>
          </p:nvPr>
        </p:nvSpPr>
        <p:spPr/>
        <p:txBody>
          <a:bodyPr/>
          <a:lstStyle/>
          <a:p>
            <a:fld id="{5C6FAEEE-D619-4E65-A0EF-E650D0B3166A}" type="slidenum">
              <a:rPr lang="en-US" smtClean="0"/>
              <a:t>87</a:t>
            </a:fld>
            <a:endParaRPr lang="en-US"/>
          </a:p>
        </p:txBody>
      </p:sp>
      <p:pic>
        <p:nvPicPr>
          <p:cNvPr id="8" name="Picture 7"/>
          <p:cNvPicPr>
            <a:picLocks noChangeAspect="1"/>
          </p:cNvPicPr>
          <p:nvPr/>
        </p:nvPicPr>
        <p:blipFill>
          <a:blip r:embed="rId2"/>
          <a:stretch>
            <a:fillRect/>
          </a:stretch>
        </p:blipFill>
        <p:spPr>
          <a:xfrm>
            <a:off x="2275319" y="1983577"/>
            <a:ext cx="7641359" cy="2569123"/>
          </a:xfrm>
          <a:prstGeom prst="rect">
            <a:avLst/>
          </a:prstGeom>
        </p:spPr>
      </p:pic>
      <p:sp>
        <p:nvSpPr>
          <p:cNvPr id="10" name="TextBox 9"/>
          <p:cNvSpPr txBox="1"/>
          <p:nvPr/>
        </p:nvSpPr>
        <p:spPr>
          <a:xfrm>
            <a:off x="1007116" y="5153917"/>
            <a:ext cx="10177766"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mj-lt"/>
              </a:rPr>
              <a:t>WiFi</a:t>
            </a:r>
            <a:r>
              <a:rPr lang="en-US" sz="2800" dirty="0">
                <a:latin typeface="+mj-lt"/>
              </a:rPr>
              <a:t> state transition for beacon communication is (relatively) fast</a:t>
            </a:r>
          </a:p>
          <a:p>
            <a:pPr marL="342900" indent="-342900">
              <a:buFont typeface="Arial" panose="020B0604020202020204" pitchFamily="34" charset="0"/>
              <a:buChar char="•"/>
            </a:pPr>
            <a:r>
              <a:rPr lang="en-US" sz="28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1438081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2974851" y="2760231"/>
            <a:ext cx="6242298" cy="3769859"/>
          </a:xfrm>
          <a:prstGeom prst="rect">
            <a:avLst/>
          </a:prstGeom>
          <a:noFill/>
          <a:ln w="9525">
            <a:noFill/>
            <a:miter lim="800000"/>
            <a:headEnd/>
            <a:tailEnd/>
          </a:ln>
        </p:spPr>
      </p:pic>
      <p:sp>
        <p:nvSpPr>
          <p:cNvPr id="3" name="TextBox 2"/>
          <p:cNvSpPr txBox="1"/>
          <p:nvPr/>
        </p:nvSpPr>
        <p:spPr>
          <a:xfrm>
            <a:off x="623232" y="1425899"/>
            <a:ext cx="11242697"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Devices </a:t>
            </a:r>
            <a:r>
              <a:rPr lang="en-US" sz="2800" b="1" dirty="0">
                <a:latin typeface="+mj-lt"/>
              </a:rPr>
              <a:t>rarely</a:t>
            </a:r>
            <a:r>
              <a:rPr lang="en-US" sz="2800" dirty="0">
                <a:latin typeface="+mj-lt"/>
              </a:rPr>
              <a:t> transmit continuously.</a:t>
            </a:r>
          </a:p>
          <a:p>
            <a:pPr marL="342900" indent="-342900">
              <a:buFont typeface="Arial" panose="020B0604020202020204" pitchFamily="34" charset="0"/>
              <a:buChar char="•"/>
            </a:pPr>
            <a:r>
              <a:rPr lang="en-US" sz="2800" dirty="0">
                <a:latin typeface="+mj-lt"/>
              </a:rPr>
              <a:t>Having different </a:t>
            </a:r>
            <a:r>
              <a:rPr lang="en-US" sz="2800" b="1" dirty="0">
                <a:latin typeface="+mj-lt"/>
                <a:hlinkClick r:id="rId4" action="ppaction://hlinksldjump">
                  <a:extLst>
                    <a:ext uri="{A12FA001-AC4F-418D-AE19-62706E023703}">
                      <ahyp:hlinkClr xmlns:ahyp="http://schemas.microsoft.com/office/drawing/2018/hyperlinkcolor" val="tx"/>
                    </a:ext>
                  </a:extLst>
                </a:hlinkClick>
              </a:rPr>
              <a:t>power states </a:t>
            </a:r>
            <a:r>
              <a:rPr lang="en-US" sz="2800" dirty="0">
                <a:latin typeface="+mj-lt"/>
              </a:rPr>
              <a:t>allow power consumption to be reduced</a:t>
            </a:r>
          </a:p>
        </p:txBody>
      </p:sp>
      <p:sp>
        <p:nvSpPr>
          <p:cNvPr id="4" name="Slide Number Placeholder 3"/>
          <p:cNvSpPr>
            <a:spLocks noGrp="1"/>
          </p:cNvSpPr>
          <p:nvPr>
            <p:ph type="sldNum" sz="quarter" idx="12"/>
          </p:nvPr>
        </p:nvSpPr>
        <p:spPr/>
        <p:txBody>
          <a:bodyPr/>
          <a:lstStyle/>
          <a:p>
            <a:fld id="{5C6FAEEE-D619-4E65-A0EF-E650D0B3166A}" type="slidenum">
              <a:rPr lang="en-US" smtClean="0"/>
              <a:t>88</a:t>
            </a:fld>
            <a:endParaRPr lang="en-US"/>
          </a:p>
        </p:txBody>
      </p:sp>
      <p:sp>
        <p:nvSpPr>
          <p:cNvPr id="8" name="Title 1">
            <a:extLst>
              <a:ext uri="{FF2B5EF4-FFF2-40B4-BE49-F238E27FC236}">
                <a16:creationId xmlns:a16="http://schemas.microsoft.com/office/drawing/2014/main" id="{C20286DD-4B42-1C0E-BBFA-DBF8CEB728B0}"/>
              </a:ext>
            </a:extLst>
          </p:cNvPr>
          <p:cNvSpPr txBox="1">
            <a:spLocks/>
          </p:cNvSpPr>
          <p:nvPr/>
        </p:nvSpPr>
        <p:spPr>
          <a:xfrm>
            <a:off x="593168" y="136572"/>
            <a:ext cx="11242697"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mn-lt"/>
              </a:rPr>
              <a:t>Different transmission states for wireless networking</a:t>
            </a:r>
            <a:endParaRPr lang="en-SG" dirty="0">
              <a:latin typeface="+mn-lt"/>
            </a:endParaRPr>
          </a:p>
        </p:txBody>
      </p:sp>
    </p:spTree>
    <p:extLst>
      <p:ext uri="{BB962C8B-B14F-4D97-AF65-F5344CB8AC3E}">
        <p14:creationId xmlns:p14="http://schemas.microsoft.com/office/powerpoint/2010/main" val="378633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26708" y="253483"/>
            <a:ext cx="10738584" cy="1485900"/>
          </a:xfrm>
        </p:spPr>
        <p:txBody>
          <a:bodyPr>
            <a:normAutofit/>
          </a:bodyPr>
          <a:lstStyle/>
          <a:p>
            <a:r>
              <a:rPr lang="en-US" sz="4000" dirty="0">
                <a:latin typeface="+mn-lt"/>
              </a:rPr>
              <a:t>Different states of a radio transceiver </a:t>
            </a:r>
            <a:endParaRPr lang="en-SG" sz="4000" dirty="0">
              <a:latin typeface="+mn-lt"/>
            </a:endParaRPr>
          </a:p>
        </p:txBody>
      </p:sp>
      <p:pic>
        <p:nvPicPr>
          <p:cNvPr id="6147" name="Picture 2"/>
          <p:cNvPicPr>
            <a:picLocks noGrp="1" noChangeAspect="1" noChangeArrowheads="1"/>
          </p:cNvPicPr>
          <p:nvPr>
            <p:ph sz="quarter" idx="1"/>
          </p:nvPr>
        </p:nvPicPr>
        <p:blipFill>
          <a:blip r:embed="rId2" cstate="print"/>
          <a:srcRect/>
          <a:stretch>
            <a:fillRect/>
          </a:stretch>
        </p:blipFill>
        <p:spPr>
          <a:xfrm>
            <a:off x="2526143" y="2168525"/>
            <a:ext cx="7292113" cy="4185805"/>
          </a:xfrm>
        </p:spPr>
      </p:pic>
      <p:sp>
        <p:nvSpPr>
          <p:cNvPr id="2" name="TextBox 1"/>
          <p:cNvSpPr txBox="1"/>
          <p:nvPr/>
        </p:nvSpPr>
        <p:spPr>
          <a:xfrm>
            <a:off x="726708" y="1476901"/>
            <a:ext cx="10355274" cy="954107"/>
          </a:xfrm>
          <a:prstGeom prst="rect">
            <a:avLst/>
          </a:prstGeom>
          <a:noFill/>
        </p:spPr>
        <p:txBody>
          <a:bodyPr wrap="square" rtlCol="0">
            <a:spAutoFit/>
          </a:bodyPr>
          <a:lstStyle/>
          <a:p>
            <a:r>
              <a:rPr lang="en-US" sz="2800" dirty="0">
                <a:latin typeface="+mj-lt"/>
              </a:rPr>
              <a:t>Energy conserved by placing the radio transceivers into low power states when they are not active</a:t>
            </a:r>
          </a:p>
        </p:txBody>
      </p:sp>
      <p:sp>
        <p:nvSpPr>
          <p:cNvPr id="3" name="Slide Number Placeholder 2"/>
          <p:cNvSpPr>
            <a:spLocks noGrp="1"/>
          </p:cNvSpPr>
          <p:nvPr>
            <p:ph type="sldNum" sz="quarter" idx="12"/>
          </p:nvPr>
        </p:nvSpPr>
        <p:spPr/>
        <p:txBody>
          <a:bodyPr/>
          <a:lstStyle/>
          <a:p>
            <a:fld id="{5C6FAEEE-D619-4E65-A0EF-E650D0B3166A}" type="slidenum">
              <a:rPr lang="en-US" smtClean="0"/>
              <a:t>89</a:t>
            </a:fld>
            <a:endParaRPr lang="en-US"/>
          </a:p>
        </p:txBody>
      </p:sp>
    </p:spTree>
    <p:extLst>
      <p:ext uri="{BB962C8B-B14F-4D97-AF65-F5344CB8AC3E}">
        <p14:creationId xmlns:p14="http://schemas.microsoft.com/office/powerpoint/2010/main" val="24353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2FAEE-3AF6-8EF7-2764-1BEB3EF1CB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1078B-99DA-005E-6AE9-20B2FF463490}"/>
              </a:ext>
            </a:extLst>
          </p:cNvPr>
          <p:cNvSpPr>
            <a:spLocks noGrp="1"/>
          </p:cNvSpPr>
          <p:nvPr>
            <p:ph type="title"/>
          </p:nvPr>
        </p:nvSpPr>
        <p:spPr>
          <a:xfrm>
            <a:off x="838199" y="365125"/>
            <a:ext cx="10967113" cy="1325563"/>
          </a:xfrm>
        </p:spPr>
        <p:txBody>
          <a:bodyPr>
            <a:noAutofit/>
          </a:bodyPr>
          <a:lstStyle/>
          <a:p>
            <a:r>
              <a:rPr lang="en-US" sz="4000" dirty="0">
                <a:latin typeface="+mn-lt"/>
              </a:rPr>
              <a:t>Models of Sensors</a:t>
            </a:r>
          </a:p>
        </p:txBody>
      </p:sp>
      <p:sp>
        <p:nvSpPr>
          <p:cNvPr id="3" name="Content Placeholder 2">
            <a:extLst>
              <a:ext uri="{FF2B5EF4-FFF2-40B4-BE49-F238E27FC236}">
                <a16:creationId xmlns:a16="http://schemas.microsoft.com/office/drawing/2014/main" id="{202B1EDC-DF23-18AA-F1D2-A5795F1E86D8}"/>
              </a:ext>
            </a:extLst>
          </p:cNvPr>
          <p:cNvSpPr>
            <a:spLocks noGrp="1"/>
          </p:cNvSpPr>
          <p:nvPr>
            <p:ph idx="1"/>
          </p:nvPr>
        </p:nvSpPr>
        <p:spPr>
          <a:xfrm>
            <a:off x="838199" y="1690688"/>
            <a:ext cx="10967113" cy="4560586"/>
          </a:xfrm>
        </p:spPr>
        <p:txBody>
          <a:bodyPr>
            <a:noAutofit/>
          </a:bodyPr>
          <a:lstStyle/>
          <a:p>
            <a:pPr marL="0" indent="0" algn="ctr">
              <a:buNone/>
            </a:pPr>
            <a:endParaRPr lang="en-SG" sz="3600" b="1" dirty="0">
              <a:latin typeface="+mj-lt"/>
            </a:endParaRPr>
          </a:p>
          <a:p>
            <a:pPr marL="0" indent="0" algn="ctr">
              <a:buNone/>
            </a:pPr>
            <a:r>
              <a:rPr lang="en-SG" sz="3600" b="1" dirty="0">
                <a:latin typeface="+mj-lt"/>
              </a:rPr>
              <a:t>f(x(t)) = </a:t>
            </a:r>
            <a:r>
              <a:rPr lang="en-SG" sz="3600" b="1" dirty="0" err="1">
                <a:latin typeface="+mj-lt"/>
              </a:rPr>
              <a:t>ax</a:t>
            </a:r>
            <a:r>
              <a:rPr lang="en-SG" sz="3600" b="1" dirty="0">
                <a:latin typeface="+mj-lt"/>
              </a:rPr>
              <a:t>(t) + b</a:t>
            </a:r>
          </a:p>
          <a:p>
            <a:pPr lvl="1" algn="just"/>
            <a:endParaRPr lang="en-US" dirty="0">
              <a:latin typeface="+mj-lt"/>
            </a:endParaRPr>
          </a:p>
          <a:p>
            <a:pPr lvl="1" algn="just"/>
            <a:endParaRPr lang="en-US" dirty="0">
              <a:latin typeface="+mj-lt"/>
            </a:endParaRPr>
          </a:p>
          <a:p>
            <a:pPr algn="just"/>
            <a:r>
              <a:rPr lang="en-US" sz="3200" dirty="0">
                <a:latin typeface="+mj-lt"/>
              </a:rPr>
              <a:t>What does proportionality constant a represent?</a:t>
            </a:r>
          </a:p>
          <a:p>
            <a:pPr lvl="1" algn="just"/>
            <a:r>
              <a:rPr lang="en-US" dirty="0">
                <a:latin typeface="+mj-lt"/>
              </a:rPr>
              <a:t>Sensitivity of the sensor. Specifies degree to which the sensor reading changes in correspondence to the change in the physical quantity</a:t>
            </a:r>
          </a:p>
        </p:txBody>
      </p:sp>
      <p:sp>
        <p:nvSpPr>
          <p:cNvPr id="8" name="Slide Number Placeholder 7">
            <a:extLst>
              <a:ext uri="{FF2B5EF4-FFF2-40B4-BE49-F238E27FC236}">
                <a16:creationId xmlns:a16="http://schemas.microsoft.com/office/drawing/2014/main" id="{D6105A7E-0085-7E61-ADF5-52FC39882018}"/>
              </a:ext>
            </a:extLst>
          </p:cNvPr>
          <p:cNvSpPr>
            <a:spLocks noGrp="1"/>
          </p:cNvSpPr>
          <p:nvPr>
            <p:ph type="sldNum" sz="quarter" idx="12"/>
          </p:nvPr>
        </p:nvSpPr>
        <p:spPr/>
        <p:txBody>
          <a:bodyPr/>
          <a:lstStyle/>
          <a:p>
            <a:fld id="{687B7451-1438-CB4A-8106-82A64F1C7D7B}" type="slidenum">
              <a:rPr lang="sv-SE" smtClean="0"/>
              <a:t>9</a:t>
            </a:fld>
            <a:endParaRPr lang="sv-SE" dirty="0"/>
          </a:p>
        </p:txBody>
      </p:sp>
    </p:spTree>
    <p:extLst>
      <p:ext uri="{BB962C8B-B14F-4D97-AF65-F5344CB8AC3E}">
        <p14:creationId xmlns:p14="http://schemas.microsoft.com/office/powerpoint/2010/main" val="98752274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Current consumption for a wireless embedded device for various states of the radio </a:t>
            </a:r>
            <a:r>
              <a:rPr lang="en-US" sz="4000" dirty="0" err="1">
                <a:latin typeface="+mn-lt"/>
              </a:rPr>
              <a:t>transceiever</a:t>
            </a:r>
            <a:endParaRPr lang="en-US" sz="4000" dirty="0">
              <a:latin typeface="+mn-lt"/>
            </a:endParaRPr>
          </a:p>
        </p:txBody>
      </p:sp>
      <p:pic>
        <p:nvPicPr>
          <p:cNvPr id="4098" name="Picture 2"/>
          <p:cNvPicPr>
            <a:picLocks noChangeAspect="1" noChangeArrowheads="1"/>
          </p:cNvPicPr>
          <p:nvPr/>
        </p:nvPicPr>
        <p:blipFill>
          <a:blip r:embed="rId3" cstate="print"/>
          <a:srcRect/>
          <a:stretch>
            <a:fillRect/>
          </a:stretch>
        </p:blipFill>
        <p:spPr bwMode="auto">
          <a:xfrm>
            <a:off x="838200" y="2065698"/>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90</a:t>
            </a:fld>
            <a:endParaRPr lang="en-US"/>
          </a:p>
        </p:txBody>
      </p:sp>
      <p:sp>
        <p:nvSpPr>
          <p:cNvPr id="4" name="TextBox 3">
            <a:extLst>
              <a:ext uri="{FF2B5EF4-FFF2-40B4-BE49-F238E27FC236}">
                <a16:creationId xmlns:a16="http://schemas.microsoft.com/office/drawing/2014/main" id="{1A383D0A-9956-459B-A7A0-6CAE304DACF9}"/>
              </a:ext>
            </a:extLst>
          </p:cNvPr>
          <p:cNvSpPr txBox="1"/>
          <p:nvPr/>
        </p:nvSpPr>
        <p:spPr>
          <a:xfrm>
            <a:off x="7289991" y="2826028"/>
            <a:ext cx="3572540" cy="1384995"/>
          </a:xfrm>
          <a:prstGeom prst="rect">
            <a:avLst/>
          </a:prstGeom>
          <a:noFill/>
        </p:spPr>
        <p:txBody>
          <a:bodyPr wrap="square" rtlCol="0">
            <a:spAutoFit/>
          </a:bodyPr>
          <a:lstStyle/>
          <a:p>
            <a:pPr algn="ctr"/>
            <a:r>
              <a:rPr lang="en-SG" sz="2800" dirty="0">
                <a:latin typeface="+mj-lt"/>
              </a:rPr>
              <a:t>What are the desirable properties for radio to operate in low power?</a:t>
            </a:r>
          </a:p>
        </p:txBody>
      </p:sp>
    </p:spTree>
    <p:extLst>
      <p:ext uri="{BB962C8B-B14F-4D97-AF65-F5344CB8AC3E}">
        <p14:creationId xmlns:p14="http://schemas.microsoft.com/office/powerpoint/2010/main" val="1978199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a:bodyPr>
          <a:lstStyle/>
          <a:p>
            <a:r>
              <a:rPr lang="en-US" sz="4000" dirty="0">
                <a:latin typeface="+mn-lt"/>
              </a:rPr>
              <a:t>Examples of Duty Cycling  (Network Interface)</a:t>
            </a:r>
          </a:p>
        </p:txBody>
      </p:sp>
      <p:sp>
        <p:nvSpPr>
          <p:cNvPr id="3" name="Content Placeholder 2"/>
          <p:cNvSpPr>
            <a:spLocks noGrp="1"/>
          </p:cNvSpPr>
          <p:nvPr>
            <p:ph idx="1"/>
          </p:nvPr>
        </p:nvSpPr>
        <p:spPr>
          <a:xfrm>
            <a:off x="1244601" y="1892300"/>
            <a:ext cx="10268526" cy="4394200"/>
          </a:xfrm>
        </p:spPr>
        <p:txBody>
          <a:bodyPr>
            <a:normAutofit/>
          </a:bodyPr>
          <a:lstStyle/>
          <a:p>
            <a:r>
              <a:rPr lang="en-US" sz="2400" dirty="0">
                <a:latin typeface="+mj-lt"/>
              </a:rPr>
              <a:t>Compare </a:t>
            </a:r>
            <a:r>
              <a:rPr lang="en-US" sz="2400" dirty="0" err="1">
                <a:latin typeface="+mj-lt"/>
              </a:rPr>
              <a:t>WiFi</a:t>
            </a:r>
            <a:r>
              <a:rPr lang="en-US" sz="2400" dirty="0">
                <a:latin typeface="+mj-lt"/>
              </a:rPr>
              <a:t> (100Mbps) and ZigBee/802.15.4 (250kbps), 1s cycle, assume same voltage</a:t>
            </a:r>
          </a:p>
          <a:p>
            <a:r>
              <a:rPr lang="en-US" sz="2400" dirty="0" err="1">
                <a:latin typeface="+mj-lt"/>
              </a:rPr>
              <a:t>WiFi</a:t>
            </a:r>
            <a:r>
              <a:rPr lang="en-US" sz="2400" dirty="0">
                <a:latin typeface="+mj-lt"/>
              </a:rPr>
              <a:t>, three states; </a:t>
            </a:r>
          </a:p>
          <a:p>
            <a:pPr lvl="1"/>
            <a:r>
              <a:rPr lang="en-US" sz="2400" dirty="0">
                <a:latin typeface="+mj-lt"/>
              </a:rPr>
              <a:t>Transmit: 280 mA</a:t>
            </a:r>
          </a:p>
          <a:p>
            <a:pPr lvl="1"/>
            <a:r>
              <a:rPr lang="en-US" sz="2400" dirty="0">
                <a:latin typeface="+mj-lt"/>
              </a:rPr>
              <a:t>Receive: 180 mA</a:t>
            </a:r>
          </a:p>
          <a:p>
            <a:pPr lvl="1"/>
            <a:r>
              <a:rPr lang="en-US" sz="2400" dirty="0">
                <a:latin typeface="+mj-lt"/>
              </a:rPr>
              <a:t>Idle: 10 mA</a:t>
            </a:r>
          </a:p>
          <a:p>
            <a:r>
              <a:rPr lang="en-US" sz="2400" dirty="0">
                <a:latin typeface="+mj-lt"/>
              </a:rPr>
              <a:t>802.15.4, three states:</a:t>
            </a:r>
          </a:p>
          <a:p>
            <a:pPr lvl="1"/>
            <a:r>
              <a:rPr lang="en-US" sz="2400" dirty="0">
                <a:latin typeface="+mj-lt"/>
              </a:rPr>
              <a:t>Transmit: 30 mA</a:t>
            </a:r>
          </a:p>
          <a:p>
            <a:pPr lvl="1"/>
            <a:r>
              <a:rPr lang="en-US" sz="2400" dirty="0">
                <a:latin typeface="+mj-lt"/>
              </a:rPr>
              <a:t>Receive: 18 mA</a:t>
            </a:r>
          </a:p>
          <a:p>
            <a:pPr lvl="1"/>
            <a:r>
              <a:rPr lang="en-US" sz="2400" dirty="0">
                <a:latin typeface="+mj-lt"/>
              </a:rPr>
              <a:t>Idle: 0.426mA</a:t>
            </a:r>
          </a:p>
          <a:p>
            <a:pPr lvl="1"/>
            <a:endParaRPr lang="en-US" dirty="0"/>
          </a:p>
          <a:p>
            <a:pPr lvl="1"/>
            <a:endParaRPr lang="en-US" dirty="0"/>
          </a:p>
          <a:p>
            <a:pPr lvl="1"/>
            <a:endParaRPr lang="en-US" sz="2400" dirty="0"/>
          </a:p>
          <a:p>
            <a:pPr lvl="1"/>
            <a:endParaRPr lang="en-US" sz="2400" dirty="0"/>
          </a:p>
        </p:txBody>
      </p:sp>
      <p:sp>
        <p:nvSpPr>
          <p:cNvPr id="5" name="Slide Number Placeholder 4"/>
          <p:cNvSpPr>
            <a:spLocks noGrp="1"/>
          </p:cNvSpPr>
          <p:nvPr>
            <p:ph type="sldNum" sz="quarter" idx="12"/>
          </p:nvPr>
        </p:nvSpPr>
        <p:spPr/>
        <p:txBody>
          <a:bodyPr/>
          <a:lstStyle/>
          <a:p>
            <a:fld id="{5C6FAEEE-D619-4E65-A0EF-E650D0B3166A}" type="slidenum">
              <a:rPr lang="en-US" smtClean="0"/>
              <a:t>91</a:t>
            </a:fld>
            <a:endParaRPr lang="en-US"/>
          </a:p>
        </p:txBody>
      </p:sp>
    </p:spTree>
    <p:extLst>
      <p:ext uri="{BB962C8B-B14F-4D97-AF65-F5344CB8AC3E}">
        <p14:creationId xmlns:p14="http://schemas.microsoft.com/office/powerpoint/2010/main" val="42283659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478" cy="1325563"/>
          </a:xfrm>
        </p:spPr>
        <p:txBody>
          <a:bodyPr>
            <a:normAutofit/>
          </a:bodyPr>
          <a:lstStyle/>
          <a:p>
            <a:r>
              <a:rPr lang="en-US" sz="4000" dirty="0">
                <a:latin typeface="+mn-lt"/>
              </a:rPr>
              <a:t>Examples of Duty Cycling  (Network Interface)</a:t>
            </a:r>
          </a:p>
        </p:txBody>
      </p:sp>
      <p:sp>
        <p:nvSpPr>
          <p:cNvPr id="3" name="Content Placeholder 2"/>
          <p:cNvSpPr>
            <a:spLocks noGrp="1"/>
          </p:cNvSpPr>
          <p:nvPr>
            <p:ph idx="1"/>
          </p:nvPr>
        </p:nvSpPr>
        <p:spPr>
          <a:xfrm>
            <a:off x="838200" y="2010569"/>
            <a:ext cx="9702800" cy="4025900"/>
          </a:xfrm>
        </p:spPr>
        <p:txBody>
          <a:bodyPr>
            <a:normAutofit/>
          </a:bodyPr>
          <a:lstStyle/>
          <a:p>
            <a:r>
              <a:rPr lang="en-US" sz="2400" dirty="0">
                <a:latin typeface="+mj-lt"/>
              </a:rPr>
              <a:t>100% utilization (50% transmit, 50% receive)</a:t>
            </a:r>
          </a:p>
          <a:p>
            <a:pPr lvl="1"/>
            <a:r>
              <a:rPr lang="en-US" sz="2400" dirty="0" err="1">
                <a:latin typeface="+mj-lt"/>
              </a:rPr>
              <a:t>WiFi</a:t>
            </a:r>
            <a:r>
              <a:rPr lang="en-US" sz="2400" dirty="0">
                <a:latin typeface="+mj-lt"/>
              </a:rPr>
              <a:t>: (180+280)/2 = 230mA</a:t>
            </a:r>
          </a:p>
          <a:p>
            <a:pPr lvl="1"/>
            <a:r>
              <a:rPr lang="en-US" sz="2400" dirty="0">
                <a:latin typeface="+mj-lt"/>
              </a:rPr>
              <a:t>802.15.4: (18.8+30)/2 = </a:t>
            </a:r>
            <a:r>
              <a:rPr lang="en-US" sz="2400" u="sng" dirty="0">
                <a:latin typeface="+mj-lt"/>
              </a:rPr>
              <a:t>24.4mA</a:t>
            </a:r>
            <a:r>
              <a:rPr lang="en-US" sz="2400" dirty="0">
                <a:latin typeface="+mj-lt"/>
              </a:rPr>
              <a:t> (10.6% of </a:t>
            </a:r>
            <a:r>
              <a:rPr lang="en-US" sz="2400" dirty="0" err="1">
                <a:latin typeface="+mj-lt"/>
              </a:rPr>
              <a:t>WiFi</a:t>
            </a:r>
            <a:r>
              <a:rPr lang="en-US" sz="2400" dirty="0">
                <a:latin typeface="+mj-lt"/>
              </a:rPr>
              <a:t>)</a:t>
            </a:r>
          </a:p>
          <a:p>
            <a:r>
              <a:rPr lang="en-US" sz="2400" dirty="0">
                <a:latin typeface="+mj-lt"/>
              </a:rPr>
              <a:t> 10% utilization (5% transmit, 5% receive, 90% idle)</a:t>
            </a:r>
          </a:p>
          <a:p>
            <a:pPr lvl="1"/>
            <a:r>
              <a:rPr lang="en-US" sz="2400" dirty="0" err="1">
                <a:latin typeface="+mj-lt"/>
              </a:rPr>
              <a:t>WiFi</a:t>
            </a:r>
            <a:r>
              <a:rPr lang="en-US" sz="2400" dirty="0">
                <a:latin typeface="+mj-lt"/>
              </a:rPr>
              <a:t>: 230*0.1 + 10*0.9 = 32mA </a:t>
            </a:r>
          </a:p>
          <a:p>
            <a:pPr lvl="1"/>
            <a:r>
              <a:rPr lang="en-US" sz="2400" dirty="0">
                <a:latin typeface="+mj-lt"/>
              </a:rPr>
              <a:t>802.15.4: 24.4*0.1 + 0.426*0.9 = </a:t>
            </a:r>
            <a:r>
              <a:rPr lang="en-US" sz="2400" u="sng" dirty="0">
                <a:latin typeface="+mj-lt"/>
              </a:rPr>
              <a:t>2.823mA</a:t>
            </a:r>
            <a:r>
              <a:rPr lang="en-US" sz="2400" dirty="0">
                <a:latin typeface="+mj-lt"/>
              </a:rPr>
              <a:t> (8.8% of </a:t>
            </a:r>
            <a:r>
              <a:rPr lang="en-US" sz="2400" dirty="0" err="1">
                <a:latin typeface="+mj-lt"/>
              </a:rPr>
              <a:t>WiFi</a:t>
            </a:r>
            <a:r>
              <a:rPr lang="en-US" sz="2400" dirty="0">
                <a:latin typeface="+mj-lt"/>
              </a:rPr>
              <a:t>)</a:t>
            </a:r>
          </a:p>
          <a:p>
            <a:r>
              <a:rPr lang="en-US" sz="2400" dirty="0">
                <a:latin typeface="+mj-lt"/>
              </a:rPr>
              <a:t>1% utilization (0.5% transmit, 0.5% receive, 99% idle)</a:t>
            </a:r>
          </a:p>
          <a:p>
            <a:pPr lvl="1"/>
            <a:r>
              <a:rPr lang="en-US" sz="2400" dirty="0" err="1">
                <a:latin typeface="+mj-lt"/>
              </a:rPr>
              <a:t>WiFi</a:t>
            </a:r>
            <a:r>
              <a:rPr lang="en-US" sz="2400" dirty="0">
                <a:latin typeface="+mj-lt"/>
              </a:rPr>
              <a:t>: 230*0.01 + 10*0.99 = 12.2mA </a:t>
            </a:r>
          </a:p>
          <a:p>
            <a:pPr lvl="1"/>
            <a:r>
              <a:rPr lang="en-US" sz="2400" dirty="0">
                <a:latin typeface="+mj-lt"/>
              </a:rPr>
              <a:t>802.15.4: 24.4*0.01 + 0.426*0.99 = </a:t>
            </a:r>
            <a:r>
              <a:rPr lang="en-US" sz="2400" u="sng" dirty="0">
                <a:latin typeface="+mj-lt"/>
              </a:rPr>
              <a:t>0.6657mA</a:t>
            </a:r>
            <a:r>
              <a:rPr lang="en-US" sz="2400" dirty="0">
                <a:latin typeface="+mj-lt"/>
              </a:rPr>
              <a:t> (5.46% of </a:t>
            </a:r>
            <a:r>
              <a:rPr lang="en-US" sz="2400" dirty="0" err="1">
                <a:latin typeface="+mj-lt"/>
              </a:rPr>
              <a:t>WiFi</a:t>
            </a:r>
            <a:r>
              <a:rPr lang="en-US" sz="2400" dirty="0">
                <a:latin typeface="+mj-lt"/>
              </a:rPr>
              <a:t>)</a:t>
            </a:r>
          </a:p>
          <a:p>
            <a:pPr lvl="1"/>
            <a:endParaRPr lang="en-US" dirty="0"/>
          </a:p>
          <a:p>
            <a:pPr lvl="1"/>
            <a:endParaRPr lang="en-US" sz="2400" dirty="0"/>
          </a:p>
          <a:p>
            <a:pPr lvl="1"/>
            <a:endParaRPr lang="en-US" sz="2400" dirty="0"/>
          </a:p>
        </p:txBody>
      </p:sp>
      <p:sp>
        <p:nvSpPr>
          <p:cNvPr id="5" name="Slide Number Placeholder 4"/>
          <p:cNvSpPr>
            <a:spLocks noGrp="1"/>
          </p:cNvSpPr>
          <p:nvPr>
            <p:ph type="sldNum" sz="quarter" idx="12"/>
          </p:nvPr>
        </p:nvSpPr>
        <p:spPr/>
        <p:txBody>
          <a:bodyPr/>
          <a:lstStyle/>
          <a:p>
            <a:fld id="{5C6FAEEE-D619-4E65-A0EF-E650D0B3166A}" type="slidenum">
              <a:rPr lang="en-US" smtClean="0"/>
              <a:t>92</a:t>
            </a:fld>
            <a:endParaRPr lang="en-US"/>
          </a:p>
        </p:txBody>
      </p:sp>
    </p:spTree>
    <p:extLst>
      <p:ext uri="{BB962C8B-B14F-4D97-AF65-F5344CB8AC3E}">
        <p14:creationId xmlns:p14="http://schemas.microsoft.com/office/powerpoint/2010/main" val="271792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9063" y="3253896"/>
            <a:ext cx="8173873" cy="1258094"/>
          </a:xfrm>
        </p:spPr>
        <p:txBody>
          <a:bodyPr>
            <a:normAutofit fontScale="92500" lnSpcReduction="20000"/>
          </a:bodyPr>
          <a:lstStyle/>
          <a:p>
            <a:pPr marL="0" indent="0" algn="ctr">
              <a:buNone/>
            </a:pPr>
            <a:r>
              <a:rPr lang="en-US" sz="5200" dirty="0"/>
              <a:t>Energy consumption calculation for an embedded device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65580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FED2F-96D2-3211-EA25-FD62DF9C588F}"/>
            </a:ext>
          </a:extLst>
        </p:cNvPr>
        <p:cNvGrpSpPr/>
        <p:nvPr/>
      </p:nvGrpSpPr>
      <p:grpSpPr>
        <a:xfrm>
          <a:off x="0" y="0"/>
          <a:ext cx="0" cy="0"/>
          <a:chOff x="0" y="0"/>
          <a:chExt cx="0" cy="0"/>
        </a:xfrm>
      </p:grpSpPr>
      <p:sp>
        <p:nvSpPr>
          <p:cNvPr id="700418" name="Rectangle 2">
            <a:extLst>
              <a:ext uri="{FF2B5EF4-FFF2-40B4-BE49-F238E27FC236}">
                <a16:creationId xmlns:a16="http://schemas.microsoft.com/office/drawing/2014/main" id="{08B8D8A8-5120-B075-EB4B-72B577AC7F12}"/>
              </a:ext>
            </a:extLst>
          </p:cNvPr>
          <p:cNvSpPr>
            <a:spLocks noGrp="1" noChangeArrowheads="1"/>
          </p:cNvSpPr>
          <p:nvPr>
            <p:ph type="title"/>
          </p:nvPr>
        </p:nvSpPr>
        <p:spPr>
          <a:xfrm>
            <a:off x="532931" y="366743"/>
            <a:ext cx="10430985" cy="1485900"/>
          </a:xfrm>
        </p:spPr>
        <p:txBody>
          <a:bodyPr>
            <a:normAutofit/>
          </a:bodyPr>
          <a:lstStyle/>
          <a:p>
            <a:r>
              <a:rPr lang="en-US" sz="4000" dirty="0">
                <a:latin typeface="+mn-lt"/>
              </a:rPr>
              <a:t>Lifespan calculation for a embedded device</a:t>
            </a:r>
          </a:p>
        </p:txBody>
      </p:sp>
      <p:sp>
        <p:nvSpPr>
          <p:cNvPr id="700419" name="Rectangle 3">
            <a:extLst>
              <a:ext uri="{FF2B5EF4-FFF2-40B4-BE49-F238E27FC236}">
                <a16:creationId xmlns:a16="http://schemas.microsoft.com/office/drawing/2014/main" id="{19385CFE-182F-F3F6-6CAC-97B267ECD69D}"/>
              </a:ext>
            </a:extLst>
          </p:cNvPr>
          <p:cNvSpPr>
            <a:spLocks noGrp="1" noChangeArrowheads="1"/>
          </p:cNvSpPr>
          <p:nvPr>
            <p:ph type="body" idx="1"/>
          </p:nvPr>
        </p:nvSpPr>
        <p:spPr>
          <a:xfrm>
            <a:off x="532931" y="1558526"/>
            <a:ext cx="10668467" cy="4911386"/>
          </a:xfrm>
        </p:spPr>
        <p:txBody>
          <a:bodyPr>
            <a:normAutofit/>
          </a:bodyPr>
          <a:lstStyle/>
          <a:p>
            <a:pPr algn="just"/>
            <a:r>
              <a:rPr lang="en-US" dirty="0"/>
              <a:t>A sensor node wakes up every minute to perform a short communication session. Over a 60‑second cycle, the radio transitions through three states: deep sleep, idle (listening), and transmit.</a:t>
            </a:r>
          </a:p>
          <a:p>
            <a:pPr marL="0" indent="0">
              <a:buNone/>
            </a:pPr>
            <a:r>
              <a:rPr lang="en-US" dirty="0"/>
              <a:t>• </a:t>
            </a:r>
            <a:r>
              <a:rPr lang="en-US" b="1" dirty="0"/>
              <a:t>Cycle Duration:</a:t>
            </a:r>
            <a:r>
              <a:rPr lang="en-US" dirty="0"/>
              <a:t> 60 seconds</a:t>
            </a:r>
          </a:p>
          <a:p>
            <a:pPr marL="0" indent="0">
              <a:buNone/>
            </a:pPr>
            <a:r>
              <a:rPr lang="en-US" dirty="0"/>
              <a:t>• </a:t>
            </a:r>
            <a:r>
              <a:rPr lang="en-US" b="1" dirty="0"/>
              <a:t>State Durations and Current Draws:</a:t>
            </a:r>
            <a:endParaRPr lang="en-US" dirty="0"/>
          </a:p>
          <a:p>
            <a:pPr marL="0" indent="0">
              <a:buNone/>
            </a:pPr>
            <a:r>
              <a:rPr lang="en-US" dirty="0"/>
              <a:t>• </a:t>
            </a:r>
            <a:r>
              <a:rPr lang="en-US" b="1" dirty="0"/>
              <a:t>Deep Sleep:</a:t>
            </a:r>
            <a:r>
              <a:rPr lang="en-US" dirty="0"/>
              <a:t> 55 seconds at </a:t>
            </a:r>
            <a:r>
              <a:rPr lang="en-US" b="1" dirty="0"/>
              <a:t>0.01 mA</a:t>
            </a:r>
            <a:endParaRPr lang="en-US" dirty="0"/>
          </a:p>
          <a:p>
            <a:pPr marL="0" indent="0">
              <a:buNone/>
            </a:pPr>
            <a:r>
              <a:rPr lang="en-US" dirty="0"/>
              <a:t>• </a:t>
            </a:r>
            <a:r>
              <a:rPr lang="en-US" b="1" dirty="0"/>
              <a:t>Idle (Listening):</a:t>
            </a:r>
            <a:r>
              <a:rPr lang="en-US" dirty="0"/>
              <a:t> 2 seconds at </a:t>
            </a:r>
            <a:r>
              <a:rPr lang="en-US" b="1" dirty="0"/>
              <a:t>5 mA</a:t>
            </a:r>
            <a:endParaRPr lang="en-US" dirty="0"/>
          </a:p>
          <a:p>
            <a:pPr marL="0" indent="0">
              <a:buNone/>
            </a:pPr>
            <a:r>
              <a:rPr lang="en-US" dirty="0"/>
              <a:t>• </a:t>
            </a:r>
            <a:r>
              <a:rPr lang="en-US" b="1" dirty="0"/>
              <a:t>Transmit:</a:t>
            </a:r>
            <a:r>
              <a:rPr lang="en-US" dirty="0"/>
              <a:t> 3 seconds at </a:t>
            </a:r>
            <a:r>
              <a:rPr lang="en-US" b="1" dirty="0"/>
              <a:t>50 mA</a:t>
            </a:r>
          </a:p>
          <a:p>
            <a:r>
              <a:rPr lang="en-US" b="1" dirty="0"/>
              <a:t>Battery: 3000 </a:t>
            </a:r>
            <a:r>
              <a:rPr lang="en-US" b="1" dirty="0" err="1"/>
              <a:t>mAH</a:t>
            </a:r>
            <a:endParaRPr lang="en-US" dirty="0"/>
          </a:p>
        </p:txBody>
      </p:sp>
      <p:sp>
        <p:nvSpPr>
          <p:cNvPr id="2" name="Slide Number Placeholder 1">
            <a:extLst>
              <a:ext uri="{FF2B5EF4-FFF2-40B4-BE49-F238E27FC236}">
                <a16:creationId xmlns:a16="http://schemas.microsoft.com/office/drawing/2014/main" id="{D6B846B0-96C2-8D9F-FE49-3F8A67CD83EE}"/>
              </a:ext>
            </a:extLst>
          </p:cNvPr>
          <p:cNvSpPr>
            <a:spLocks noGrp="1"/>
          </p:cNvSpPr>
          <p:nvPr>
            <p:ph type="sldNum" sz="quarter" idx="12"/>
          </p:nvPr>
        </p:nvSpPr>
        <p:spPr/>
        <p:txBody>
          <a:bodyPr/>
          <a:lstStyle/>
          <a:p>
            <a:fld id="{5C6FAEEE-D619-4E65-A0EF-E650D0B3166A}" type="slidenum">
              <a:rPr lang="en-US" smtClean="0"/>
              <a:t>94</a:t>
            </a:fld>
            <a:endParaRPr lang="en-US"/>
          </a:p>
        </p:txBody>
      </p:sp>
    </p:spTree>
    <p:extLst>
      <p:ext uri="{BB962C8B-B14F-4D97-AF65-F5344CB8AC3E}">
        <p14:creationId xmlns:p14="http://schemas.microsoft.com/office/powerpoint/2010/main" val="28247140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450" y="282106"/>
            <a:ext cx="11277026" cy="909320"/>
          </a:xfrm>
        </p:spPr>
        <p:txBody>
          <a:bodyPr>
            <a:normAutofit/>
          </a:bodyPr>
          <a:lstStyle/>
          <a:p>
            <a:r>
              <a:rPr lang="en-US" sz="4000" dirty="0" err="1">
                <a:latin typeface="+mn-lt"/>
              </a:rPr>
              <a:t>SensorTag</a:t>
            </a:r>
            <a:r>
              <a:rPr lang="en-US" sz="4000" dirty="0">
                <a:latin typeface="+mn-lt"/>
              </a:rPr>
              <a:t>: Current consumption for radio states</a:t>
            </a:r>
            <a:endParaRPr lang="en-SG" sz="4000" dirty="0">
              <a:latin typeface="+mn-lt"/>
            </a:endParaRPr>
          </a:p>
        </p:txBody>
      </p:sp>
      <p:pic>
        <p:nvPicPr>
          <p:cNvPr id="5" name="Content Placeholder 4"/>
          <p:cNvPicPr>
            <a:picLocks noGrp="1" noChangeAspect="1"/>
          </p:cNvPicPr>
          <p:nvPr>
            <p:ph idx="1"/>
          </p:nvPr>
        </p:nvPicPr>
        <p:blipFill>
          <a:blip r:embed="rId3"/>
          <a:stretch>
            <a:fillRect/>
          </a:stretch>
        </p:blipFill>
        <p:spPr>
          <a:xfrm>
            <a:off x="915476" y="2173998"/>
            <a:ext cx="10361047" cy="2510004"/>
          </a:xfrm>
          <a:prstGeom prst="rect">
            <a:avLst/>
          </a:prstGeom>
        </p:spPr>
      </p:pic>
      <p:sp>
        <p:nvSpPr>
          <p:cNvPr id="4" name="Slide Number Placeholder 3"/>
          <p:cNvSpPr>
            <a:spLocks noGrp="1"/>
          </p:cNvSpPr>
          <p:nvPr>
            <p:ph type="sldNum" sz="quarter" idx="12"/>
          </p:nvPr>
        </p:nvSpPr>
        <p:spPr>
          <a:xfrm>
            <a:off x="9908670" y="6344421"/>
            <a:ext cx="1596292" cy="404614"/>
          </a:xfrm>
        </p:spPr>
        <p:txBody>
          <a:bodyPr/>
          <a:lstStyle/>
          <a:p>
            <a:fld id="{5C6FAEEE-D619-4E65-A0EF-E650D0B3166A}" type="slidenum">
              <a:rPr lang="en-US" smtClean="0"/>
              <a:t>95</a:t>
            </a:fld>
            <a:endParaRPr lang="en-US"/>
          </a:p>
        </p:txBody>
      </p:sp>
    </p:spTree>
    <p:extLst>
      <p:ext uri="{BB962C8B-B14F-4D97-AF65-F5344CB8AC3E}">
        <p14:creationId xmlns:p14="http://schemas.microsoft.com/office/powerpoint/2010/main" val="29096718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532931" y="366743"/>
            <a:ext cx="10430985" cy="1485900"/>
          </a:xfrm>
        </p:spPr>
        <p:txBody>
          <a:bodyPr>
            <a:normAutofit/>
          </a:bodyPr>
          <a:lstStyle/>
          <a:p>
            <a:r>
              <a:rPr lang="en-US" sz="4000" dirty="0">
                <a:latin typeface="+mn-lt"/>
              </a:rPr>
              <a:t>Lifespan calculation for a embedded device</a:t>
            </a:r>
          </a:p>
        </p:txBody>
      </p:sp>
      <p:sp>
        <p:nvSpPr>
          <p:cNvPr id="700419" name="Rectangle 3"/>
          <p:cNvSpPr>
            <a:spLocks noGrp="1" noChangeArrowheads="1"/>
          </p:cNvSpPr>
          <p:nvPr>
            <p:ph type="body" idx="1"/>
          </p:nvPr>
        </p:nvSpPr>
        <p:spPr>
          <a:xfrm>
            <a:off x="532931" y="1558526"/>
            <a:ext cx="10668467" cy="4911386"/>
          </a:xfrm>
        </p:spPr>
        <p:txBody>
          <a:bodyPr>
            <a:normAutofit/>
          </a:bodyPr>
          <a:lstStyle/>
          <a:p>
            <a:pPr marL="0" indent="0" algn="just">
              <a:buNone/>
            </a:pPr>
            <a:r>
              <a:rPr lang="en-US" dirty="0">
                <a:latin typeface="+mj-lt"/>
              </a:rPr>
              <a:t>Consider a </a:t>
            </a:r>
            <a:r>
              <a:rPr lang="en-US" dirty="0" err="1">
                <a:latin typeface="+mj-lt"/>
              </a:rPr>
              <a:t>SensorTag</a:t>
            </a:r>
            <a:r>
              <a:rPr lang="en-US" dirty="0">
                <a:latin typeface="+mj-lt"/>
              </a:rPr>
              <a:t> that primarily uses its microcontroller for periodic sensor readings and data processing. The microcontroller operates in two key modes: </a:t>
            </a:r>
            <a:r>
              <a:rPr lang="en-US" b="1" dirty="0">
                <a:latin typeface="+mj-lt"/>
              </a:rPr>
              <a:t>Deep Sleep</a:t>
            </a:r>
            <a:r>
              <a:rPr lang="en-US" dirty="0">
                <a:latin typeface="+mj-lt"/>
              </a:rPr>
              <a:t> (ultra-low power) and </a:t>
            </a:r>
            <a:r>
              <a:rPr lang="en-US" b="1" dirty="0">
                <a:latin typeface="+mj-lt"/>
              </a:rPr>
              <a:t>Active Mode</a:t>
            </a:r>
            <a:r>
              <a:rPr lang="en-US" dirty="0">
                <a:latin typeface="+mj-lt"/>
              </a:rPr>
              <a:t> (performing sensor readings and processing). In this example, the </a:t>
            </a:r>
            <a:r>
              <a:rPr lang="en-US" dirty="0" err="1">
                <a:latin typeface="+mj-lt"/>
              </a:rPr>
              <a:t>SensorTag</a:t>
            </a:r>
            <a:r>
              <a:rPr lang="en-US" dirty="0">
                <a:latin typeface="+mj-lt"/>
              </a:rPr>
              <a:t> wakes up every minute to perform its tasks.</a:t>
            </a:r>
          </a:p>
          <a:p>
            <a:pPr marL="0" indent="0">
              <a:buNone/>
            </a:pPr>
            <a:r>
              <a:rPr lang="en-US" dirty="0">
                <a:latin typeface="+mj-lt"/>
              </a:rPr>
              <a:t>• </a:t>
            </a:r>
            <a:r>
              <a:rPr lang="en-US" b="1" dirty="0">
                <a:latin typeface="+mj-lt"/>
              </a:rPr>
              <a:t>Cycle Duration:</a:t>
            </a:r>
            <a:r>
              <a:rPr lang="en-US" dirty="0">
                <a:latin typeface="+mj-lt"/>
              </a:rPr>
              <a:t> 60 seconds</a:t>
            </a:r>
          </a:p>
          <a:p>
            <a:pPr marL="0" indent="0">
              <a:buNone/>
            </a:pPr>
            <a:r>
              <a:rPr lang="en-US" dirty="0">
                <a:latin typeface="+mj-lt"/>
              </a:rPr>
              <a:t>• </a:t>
            </a:r>
            <a:r>
              <a:rPr lang="en-US" b="1" dirty="0">
                <a:latin typeface="+mj-lt"/>
              </a:rPr>
              <a:t>Power Modes and Current Draws:</a:t>
            </a:r>
            <a:endParaRPr lang="en-US" dirty="0">
              <a:latin typeface="+mj-lt"/>
            </a:endParaRPr>
          </a:p>
          <a:p>
            <a:pPr marL="0" indent="0">
              <a:buNone/>
            </a:pPr>
            <a:r>
              <a:rPr lang="en-US" dirty="0">
                <a:latin typeface="+mj-lt"/>
              </a:rPr>
              <a:t>• </a:t>
            </a:r>
            <a:r>
              <a:rPr lang="en-US" b="1" dirty="0">
                <a:latin typeface="+mj-lt"/>
              </a:rPr>
              <a:t>Deep Sleep Mode:</a:t>
            </a:r>
            <a:r>
              <a:rPr lang="en-US" dirty="0">
                <a:latin typeface="+mj-lt"/>
              </a:rPr>
              <a:t> 55 seconds at </a:t>
            </a:r>
            <a:r>
              <a:rPr lang="en-US" b="1" dirty="0">
                <a:latin typeface="+mj-lt"/>
              </a:rPr>
              <a:t>0.01 mA</a:t>
            </a:r>
            <a:r>
              <a:rPr lang="en-US" dirty="0">
                <a:latin typeface="+mj-lt"/>
              </a:rPr>
              <a:t> (10 µA)</a:t>
            </a:r>
          </a:p>
          <a:p>
            <a:pPr marL="0" indent="0">
              <a:buNone/>
            </a:pPr>
            <a:r>
              <a:rPr lang="en-US" dirty="0">
                <a:latin typeface="+mj-lt"/>
              </a:rPr>
              <a:t>• </a:t>
            </a:r>
            <a:r>
              <a:rPr lang="en-US" b="1" dirty="0">
                <a:latin typeface="+mj-lt"/>
              </a:rPr>
              <a:t>Active Mode:</a:t>
            </a:r>
            <a:r>
              <a:rPr lang="en-US" dirty="0">
                <a:latin typeface="+mj-lt"/>
              </a:rPr>
              <a:t> 5 seconds at </a:t>
            </a:r>
            <a:r>
              <a:rPr lang="en-US" b="1" dirty="0">
                <a:latin typeface="+mj-lt"/>
              </a:rPr>
              <a:t>3 mA</a:t>
            </a:r>
          </a:p>
          <a:p>
            <a:r>
              <a:rPr lang="en-US" b="1" dirty="0">
                <a:latin typeface="+mj-lt"/>
              </a:rPr>
              <a:t>Battery Capacity: 500 </a:t>
            </a:r>
            <a:r>
              <a:rPr lang="en-US" b="1" dirty="0" err="1">
                <a:latin typeface="+mj-lt"/>
              </a:rPr>
              <a:t>mAH</a:t>
            </a:r>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96</a:t>
            </a:fld>
            <a:endParaRPr lang="en-US"/>
          </a:p>
        </p:txBody>
      </p:sp>
    </p:spTree>
    <p:extLst>
      <p:ext uri="{BB962C8B-B14F-4D97-AF65-F5344CB8AC3E}">
        <p14:creationId xmlns:p14="http://schemas.microsoft.com/office/powerpoint/2010/main" val="37086962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3707" y="3117418"/>
            <a:ext cx="9617128" cy="1258094"/>
          </a:xfrm>
        </p:spPr>
        <p:txBody>
          <a:bodyPr>
            <a:normAutofit fontScale="92500" lnSpcReduction="20000"/>
          </a:bodyPr>
          <a:lstStyle/>
          <a:p>
            <a:pPr marL="0" indent="0" algn="ctr">
              <a:buNone/>
            </a:pPr>
            <a:r>
              <a:rPr lang="en-US" sz="5200" dirty="0"/>
              <a:t>Low-Power Wireless Transmissions through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32674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Basics of backscatter communication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3"/>
            <a:ext cx="10515600" cy="4351338"/>
          </a:xfrm>
        </p:spPr>
        <p:txBody>
          <a:bodyPr/>
          <a:lstStyle/>
          <a:p>
            <a:r>
              <a:rPr lang="en-US" dirty="0">
                <a:latin typeface="+mj-lt"/>
              </a:rPr>
              <a:t>Vary between absorbing or reflecting signal to modulate data</a:t>
            </a:r>
          </a:p>
          <a:p>
            <a:pPr lvl="1"/>
            <a:r>
              <a:rPr lang="en-US" dirty="0">
                <a:latin typeface="+mj-lt"/>
              </a:rPr>
              <a:t>Wireless transmissions at microwatts of power draw (10000x energy savings)</a:t>
            </a:r>
          </a:p>
          <a:p>
            <a:pPr lvl="1"/>
            <a:r>
              <a:rPr lang="en-US" dirty="0">
                <a:latin typeface="+mj-lt"/>
              </a:rPr>
              <a:t>Frequency bands: 400 MHz, 900 MHz, 2.4 GHz</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98</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619312" y="5869201"/>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99</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One way to understand backscatter transmissions</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4" name="Picture 3" descr="A picture containing indoor, floor, wooden, electronics&#10;&#10;Description automatically generated">
            <a:extLst>
              <a:ext uri="{FF2B5EF4-FFF2-40B4-BE49-F238E27FC236}">
                <a16:creationId xmlns:a16="http://schemas.microsoft.com/office/drawing/2014/main" id="{8ECC1B11-F225-68A2-A435-C7DDDCD66F10}"/>
              </a:ext>
            </a:extLst>
          </p:cNvPr>
          <p:cNvPicPr>
            <a:picLocks noChangeAspect="1"/>
          </p:cNvPicPr>
          <p:nvPr/>
        </p:nvPicPr>
        <p:blipFill>
          <a:blip r:embed="rId3"/>
          <a:stretch>
            <a:fillRect/>
          </a:stretch>
        </p:blipFill>
        <p:spPr>
          <a:xfrm>
            <a:off x="3597780" y="1867435"/>
            <a:ext cx="4996440" cy="4037527"/>
          </a:xfrm>
          <a:prstGeom prst="rect">
            <a:avLst/>
          </a:prstGeom>
        </p:spPr>
      </p:pic>
    </p:spTree>
    <p:extLst>
      <p:ext uri="{BB962C8B-B14F-4D97-AF65-F5344CB8AC3E}">
        <p14:creationId xmlns:p14="http://schemas.microsoft.com/office/powerpoint/2010/main" val="170891705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40904</TotalTime>
  <Words>9017</Words>
  <Application>Microsoft Macintosh PowerPoint</Application>
  <PresentationFormat>Widescreen</PresentationFormat>
  <Paragraphs>947</Paragraphs>
  <Slides>108</Slides>
  <Notes>38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vt:lpstr>
      <vt:lpstr>Cambria Math</vt:lpstr>
      <vt:lpstr>Helvetica Light</vt:lpstr>
      <vt:lpstr>Times New Roman</vt:lpstr>
      <vt:lpstr>Office Theme</vt:lpstr>
      <vt:lpstr>Wireless Networking</vt:lpstr>
      <vt:lpstr>Phase modulation: vary phase of carrier signal</vt:lpstr>
      <vt:lpstr>What is phase of a  sinusoidal signal?</vt:lpstr>
      <vt:lpstr>Impact of phase shifts on waves (summation)</vt:lpstr>
      <vt:lpstr>Four main tasks performed by an embedded device</vt:lpstr>
      <vt:lpstr>So, what are sensors ? </vt:lpstr>
      <vt:lpstr>Models of Sensors</vt:lpstr>
      <vt:lpstr>Models of Sensors</vt:lpstr>
      <vt:lpstr>Models of Sensors</vt:lpstr>
      <vt:lpstr>Does affine model always hold for a sensor?</vt:lpstr>
      <vt:lpstr>Example</vt:lpstr>
      <vt:lpstr>Example</vt:lpstr>
      <vt:lpstr>Does affine model always hold for a sensor?</vt:lpstr>
      <vt:lpstr>Sensors transform phenomenon into electrical signals</vt:lpstr>
      <vt:lpstr>Material Resistivity and its Role in Sensing Phenomena</vt:lpstr>
      <vt:lpstr>Material Resistivity and its Role in Sensing Phenomena</vt:lpstr>
      <vt:lpstr>Taking a step back: Microcontrollers are digital</vt:lpstr>
      <vt:lpstr>ADC: Bridging the analog and digital worlds</vt:lpstr>
      <vt:lpstr>Digital Sensors</vt:lpstr>
      <vt:lpstr>Dynamic Range of Digital Sensors</vt:lpstr>
      <vt:lpstr>Dynamic Range of Digital Sensors</vt:lpstr>
      <vt:lpstr>Dynamic Range of Digital Sensors</vt:lpstr>
      <vt:lpstr>Quantization of sensor readings</vt:lpstr>
      <vt:lpstr>Quantization of sensor readings</vt:lpstr>
      <vt:lpstr>Quantization of sensor readings</vt:lpstr>
      <vt:lpstr>Quantization of sensor readings</vt:lpstr>
      <vt:lpstr>Quantization of sensor readings</vt:lpstr>
      <vt:lpstr>Ideal digital sensor? What should be n and p</vt:lpstr>
      <vt:lpstr>Ideal digital sensor? What should be n and p</vt:lpstr>
      <vt:lpstr>Example</vt:lpstr>
      <vt:lpstr>Let us look at an example</vt:lpstr>
      <vt:lpstr>Let us look at an example</vt:lpstr>
      <vt:lpstr>Let us look at an example</vt:lpstr>
      <vt:lpstr>Let us look at an example</vt:lpstr>
      <vt:lpstr>Let us look at an example</vt:lpstr>
      <vt:lpstr>Sensor Distortion Function</vt:lpstr>
      <vt:lpstr>Sensor Distortion Function</vt:lpstr>
      <vt:lpstr>Sampling through analog to digital converter</vt:lpstr>
      <vt:lpstr>Sampling through analog to digital converter</vt:lpstr>
      <vt:lpstr>How are all of these related to ADCs?</vt:lpstr>
      <vt:lpstr>Light sensing: Photodiodes</vt:lpstr>
      <vt:lpstr>Battery-free Visible Light Sensing</vt:lpstr>
      <vt:lpstr>Visible Light Marker Schematic</vt:lpstr>
      <vt:lpstr>Comparators represent extreme form of quantization </vt:lpstr>
      <vt:lpstr>Comparators represent extreme form of quantization </vt:lpstr>
      <vt:lpstr>Comparators represent extreme form of quantization </vt:lpstr>
      <vt:lpstr>Comparators represent extreme form of quantization </vt:lpstr>
      <vt:lpstr>Noise in sensors and measurement</vt:lpstr>
      <vt:lpstr>Noise in sensors and measurement</vt:lpstr>
      <vt:lpstr>Noise in sensors and measurement</vt:lpstr>
      <vt:lpstr>How do you identify what type of sensor?</vt:lpstr>
      <vt:lpstr>Motion sensing: accelerometers</vt:lpstr>
      <vt:lpstr>Motion sensing: accelerometers</vt:lpstr>
      <vt:lpstr>Motion sensing: accelerometers</vt:lpstr>
      <vt:lpstr>Motion sensing: accelerometers</vt:lpstr>
      <vt:lpstr>Motion sensing: accelerometers</vt:lpstr>
      <vt:lpstr>Modelling of a digital accelerometer</vt:lpstr>
      <vt:lpstr>Measuring of acceleration on three axis</vt:lpstr>
      <vt:lpstr>Measuring of acceleration on three axis</vt:lpstr>
      <vt:lpstr>Measuring position, velocity from accelerometer</vt:lpstr>
      <vt:lpstr>Measuring rotation using gyroscope</vt:lpstr>
      <vt:lpstr>Microelectromechanical Systems (MEMS)</vt:lpstr>
      <vt:lpstr>Motion sensing: Inertial measurement unit (IMU)</vt:lpstr>
      <vt:lpstr>Motion sensing: Inertial measurement unit (IMU)</vt:lpstr>
      <vt:lpstr>Other sensors: magnetic field (magnetometer)</vt:lpstr>
      <vt:lpstr>Active sensing: Ultrasound sensor</vt:lpstr>
      <vt:lpstr>Passive Infrared (PIR) sensor</vt:lpstr>
      <vt:lpstr>There are even more types of sensors</vt:lpstr>
      <vt:lpstr>There are even more types of sensors</vt:lpstr>
      <vt:lpstr>PowerPoint Presentation</vt:lpstr>
      <vt:lpstr>PowerPoint Presentation</vt:lpstr>
      <vt:lpstr>Quick revision of important terms and their unit</vt:lpstr>
      <vt:lpstr>Relationship between power, energy and time</vt:lpstr>
      <vt:lpstr>How do you measure the capacity of a battery?</vt:lpstr>
      <vt:lpstr>Battery Capacity: Apple AirTag</vt:lpstr>
      <vt:lpstr>Battery Capacity: Apple AirTag</vt:lpstr>
      <vt:lpstr>Battery Capacity: Smartphone</vt:lpstr>
      <vt:lpstr>Battery Capacity: Smartphone</vt:lpstr>
      <vt:lpstr>Energy Characteristics of LCD Display</vt:lpstr>
      <vt:lpstr>Energy Characteristics of OLED Display</vt:lpstr>
      <vt:lpstr>Battery Capacity: Smartwatch</vt:lpstr>
      <vt:lpstr>Battery Capacity: Smartwatch</vt:lpstr>
      <vt:lpstr>What is the capacity of the battery?</vt:lpstr>
      <vt:lpstr>Expected lifespan of a battery in an IoT devices?</vt:lpstr>
      <vt:lpstr>Expected lifespan of a battery in an IoT devices?</vt:lpstr>
      <vt:lpstr>Lifespan estimation for wireless networking</vt:lpstr>
      <vt:lpstr>Spikes in the power consumption of smartphones are due to wireless networking events</vt:lpstr>
      <vt:lpstr>PowerPoint Presentation</vt:lpstr>
      <vt:lpstr>Different states of a radio transceiver </vt:lpstr>
      <vt:lpstr>Current consumption for a wireless embedded device for various states of the radio transceiever</vt:lpstr>
      <vt:lpstr>Examples of Duty Cycling  (Network Interface)</vt:lpstr>
      <vt:lpstr>Examples of Duty Cycling  (Network Interface)</vt:lpstr>
      <vt:lpstr>PowerPoint Presentation</vt:lpstr>
      <vt:lpstr>Lifespan calculation for a embedded device</vt:lpstr>
      <vt:lpstr>SensorTag: Current consumption for radio states</vt:lpstr>
      <vt:lpstr>Lifespan calculation for a embedded device</vt:lpstr>
      <vt:lpstr>PowerPoint Presentation</vt:lpstr>
      <vt:lpstr>Basics of backscatter communication</vt:lpstr>
      <vt:lpstr>PowerPoint Presentation</vt:lpstr>
      <vt:lpstr>Backscatter transmits at (up to) 10000x lower power consumption than conventional radios</vt:lpstr>
      <vt:lpstr>Backscatter is not a new transmission mechanism</vt:lpstr>
      <vt:lpstr>RFID is everywhere nowadays</vt:lpstr>
      <vt:lpstr>LoRea bridges the energy asymmetry between communication (TX), sensing and processing</vt:lpstr>
      <vt:lpstr>PowerPoint Presentation</vt:lpstr>
      <vt:lpstr>What is the expected lifespan of a battery?</vt:lpstr>
      <vt:lpstr>What's next? Embedded systems on harvested energy</vt:lpstr>
      <vt:lpstr>Embedded systems on harvested energy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1260</cp:revision>
  <dcterms:created xsi:type="dcterms:W3CDTF">2020-02-17T19:00:36Z</dcterms:created>
  <dcterms:modified xsi:type="dcterms:W3CDTF">2025-02-18T09:38:41Z</dcterms:modified>
</cp:coreProperties>
</file>